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1"/>
  </p:sldMasterIdLst>
  <p:notesMasterIdLst>
    <p:notesMasterId r:id="rId21"/>
  </p:notesMasterIdLst>
  <p:sldIdLst>
    <p:sldId id="258" r:id="rId2"/>
    <p:sldId id="265" r:id="rId3"/>
    <p:sldId id="259" r:id="rId4"/>
    <p:sldId id="270" r:id="rId5"/>
    <p:sldId id="260" r:id="rId6"/>
    <p:sldId id="261" r:id="rId7"/>
    <p:sldId id="262" r:id="rId8"/>
    <p:sldId id="264" r:id="rId9"/>
    <p:sldId id="266" r:id="rId10"/>
    <p:sldId id="273" r:id="rId11"/>
    <p:sldId id="267" r:id="rId12"/>
    <p:sldId id="275" r:id="rId13"/>
    <p:sldId id="268" r:id="rId14"/>
    <p:sldId id="277" r:id="rId15"/>
    <p:sldId id="269" r:id="rId16"/>
    <p:sldId id="271" r:id="rId17"/>
    <p:sldId id="272" r:id="rId18"/>
    <p:sldId id="278" r:id="rId19"/>
    <p:sldId id="274" r:id="rId2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88" userDrawn="1">
          <p15:clr>
            <a:srgbClr val="A4A3A4"/>
          </p15:clr>
        </p15:guide>
        <p15:guide id="2" pos="374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zna" initials="k" lastIdx="1" clrIdx="0">
    <p:extLst>
      <p:ext uri="{19B8F6BF-5375-455C-9EA6-DF929625EA0E}">
        <p15:presenceInfo xmlns:p15="http://schemas.microsoft.com/office/powerpoint/2012/main" userId="kazn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09" autoAdjust="0"/>
    <p:restoredTop sz="87638" autoAdjust="0"/>
  </p:normalViewPr>
  <p:slideViewPr>
    <p:cSldViewPr showGuides="1">
      <p:cViewPr varScale="1">
        <p:scale>
          <a:sx n="77" d="100"/>
          <a:sy n="77" d="100"/>
        </p:scale>
        <p:origin x="773" y="77"/>
      </p:cViewPr>
      <p:guideLst>
        <p:guide orient="horz" pos="1888"/>
        <p:guide pos="374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1050;&#1085;&#1080;&#1075;&#1072;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_____Microsoft_Excel.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package" Target="../embeddings/_____Microsoft_Excel1.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611812156502896"/>
          <c:y val="0.15270489888587876"/>
          <c:w val="0.83327840615104798"/>
          <c:h val="0.5188892829571643"/>
        </c:manualLayout>
      </c:layout>
      <c:pieChart>
        <c:varyColors val="1"/>
        <c:ser>
          <c:idx val="0"/>
          <c:order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ru-RU"/>
              </a:p>
            </c:txPr>
            <c:dLblPos val="bestFit"/>
            <c:showLegendKey val="0"/>
            <c:showVal val="1"/>
            <c:showCatName val="0"/>
            <c:showSerName val="0"/>
            <c:showPercent val="0"/>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extLst>
          </c:dLbls>
          <c:cat>
            <c:strRef>
              <c:f>Лист1!$A$1:$A$3</c:f>
              <c:strCache>
                <c:ptCount val="3"/>
                <c:pt idx="0">
                  <c:v>Налог на доходы физических лиц</c:v>
                </c:pt>
                <c:pt idx="1">
                  <c:v>Восстановительная стоимость зеленых насаждений</c:v>
                </c:pt>
                <c:pt idx="2">
                  <c:v>Безвозмездные поступления</c:v>
                </c:pt>
              </c:strCache>
            </c:strRef>
          </c:cat>
          <c:val>
            <c:numRef>
              <c:f>Лист1!$B$1:$B$3</c:f>
            </c:numRef>
          </c:val>
          <c:extLst>
            <c:ext xmlns:c16="http://schemas.microsoft.com/office/drawing/2014/chart" uri="{C3380CC4-5D6E-409C-BE32-E72D297353CC}">
              <c16:uniqueId val="{00000000-6628-461E-A3DA-997E66DFDBEA}"/>
            </c:ext>
          </c:extLst>
        </c:ser>
        <c:ser>
          <c:idx val="1"/>
          <c:order val="1"/>
          <c:dPt>
            <c:idx val="0"/>
            <c:bubble3D val="0"/>
            <c:spPr>
              <a:gradFill rotWithShape="1">
                <a:gsLst>
                  <a:gs pos="0">
                    <a:schemeClr val="accent1">
                      <a:tint val="96000"/>
                      <a:lumMod val="104000"/>
                    </a:schemeClr>
                  </a:gs>
                  <a:gs pos="100000">
                    <a:schemeClr val="accent1">
                      <a:shade val="98000"/>
                      <a:lumMod val="94000"/>
                    </a:schemeClr>
                  </a:gs>
                </a:gsLst>
                <a:lin ang="5400000" scaled="0"/>
              </a:gradFill>
              <a:ln>
                <a:noFill/>
              </a:ln>
              <a:effectLst>
                <a:outerShdw blurRad="50800" dist="38100" dir="5400000" rotWithShape="0">
                  <a:srgbClr val="000000">
                    <a:alpha val="60000"/>
                  </a:srgbClr>
                </a:outerShdw>
              </a:effectLst>
            </c:spPr>
            <c:extLst>
              <c:ext xmlns:c16="http://schemas.microsoft.com/office/drawing/2014/chart" uri="{C3380CC4-5D6E-409C-BE32-E72D297353CC}">
                <c16:uniqueId val="{00000002-6628-461E-A3DA-997E66DFDBEA}"/>
              </c:ext>
            </c:extLst>
          </c:dPt>
          <c:dPt>
            <c:idx val="1"/>
            <c:bubble3D val="0"/>
            <c:spPr>
              <a:gradFill rotWithShape="1">
                <a:gsLst>
                  <a:gs pos="0">
                    <a:schemeClr val="accent2">
                      <a:tint val="96000"/>
                      <a:lumMod val="104000"/>
                    </a:schemeClr>
                  </a:gs>
                  <a:gs pos="100000">
                    <a:schemeClr val="accent2">
                      <a:shade val="98000"/>
                      <a:lumMod val="94000"/>
                    </a:schemeClr>
                  </a:gs>
                </a:gsLst>
                <a:lin ang="5400000" scaled="0"/>
              </a:gradFill>
              <a:ln>
                <a:noFill/>
              </a:ln>
              <a:effectLst>
                <a:outerShdw blurRad="50800" dist="38100" dir="5400000" rotWithShape="0">
                  <a:srgbClr val="000000">
                    <a:alpha val="60000"/>
                  </a:srgbClr>
                </a:outerShdw>
              </a:effectLst>
            </c:spPr>
            <c:extLst>
              <c:ext xmlns:c16="http://schemas.microsoft.com/office/drawing/2014/chart" uri="{C3380CC4-5D6E-409C-BE32-E72D297353CC}">
                <c16:uniqueId val="{00000004-6628-461E-A3DA-997E66DFDBEA}"/>
              </c:ext>
            </c:extLst>
          </c:dPt>
          <c:dPt>
            <c:idx val="2"/>
            <c:bubble3D val="0"/>
            <c:spPr>
              <a:gradFill rotWithShape="1">
                <a:gsLst>
                  <a:gs pos="0">
                    <a:schemeClr val="accent3">
                      <a:tint val="96000"/>
                      <a:lumMod val="104000"/>
                    </a:schemeClr>
                  </a:gs>
                  <a:gs pos="100000">
                    <a:schemeClr val="accent3">
                      <a:shade val="98000"/>
                      <a:lumMod val="94000"/>
                    </a:schemeClr>
                  </a:gs>
                </a:gsLst>
                <a:lin ang="5400000" scaled="0"/>
              </a:gradFill>
              <a:ln>
                <a:noFill/>
              </a:ln>
              <a:effectLst>
                <a:outerShdw blurRad="50800" dist="38100" dir="5400000" rotWithShape="0">
                  <a:srgbClr val="000000">
                    <a:alpha val="60000"/>
                  </a:srgbClr>
                </a:outerShdw>
              </a:effectLst>
            </c:spPr>
            <c:extLst>
              <c:ext xmlns:c16="http://schemas.microsoft.com/office/drawing/2014/chart" uri="{C3380CC4-5D6E-409C-BE32-E72D297353CC}">
                <c16:uniqueId val="{00000006-6628-461E-A3DA-997E66DFDBEA}"/>
              </c:ext>
            </c:extLst>
          </c:dPt>
          <c:dLbls>
            <c:dLbl>
              <c:idx val="1"/>
              <c:layout>
                <c:manualLayout>
                  <c:x val="6.3926662452072859E-3"/>
                  <c:y val="5.2961018515673202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6628-461E-A3DA-997E66DFDBEA}"/>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FF00"/>
                    </a:solidFill>
                    <a:effectLst>
                      <a:outerShdw blurRad="38100" dist="38100" dir="2700000" algn="tl">
                        <a:srgbClr val="000000">
                          <a:alpha val="43137"/>
                        </a:srgbClr>
                      </a:outerShdw>
                    </a:effectLst>
                    <a:latin typeface="+mn-lt"/>
                    <a:ea typeface="+mn-ea"/>
                    <a:cs typeface="+mn-cs"/>
                  </a:defRPr>
                </a:pPr>
                <a:endParaRPr lang="ru-RU"/>
              </a:p>
            </c:txPr>
            <c:showLegendKey val="0"/>
            <c:showVal val="1"/>
            <c:showCatName val="0"/>
            <c:showSerName val="0"/>
            <c:showPercent val="0"/>
            <c:showBubbleSize val="0"/>
            <c:showLeaderLines val="1"/>
            <c:leaderLines>
              <c:spPr>
                <a:ln w="9525">
                  <a:solidFill>
                    <a:schemeClr val="lt1">
                      <a:lumMod val="95000"/>
                      <a:alpha val="54000"/>
                    </a:schemeClr>
                  </a:solidFill>
                </a:ln>
                <a:effectLst/>
              </c:spPr>
            </c:leaderLines>
            <c:extLst>
              <c:ext xmlns:c15="http://schemas.microsoft.com/office/drawing/2012/chart" uri="{CE6537A1-D6FC-4f65-9D91-7224C49458BB}">
                <c15:layout/>
              </c:ext>
            </c:extLst>
          </c:dLbls>
          <c:cat>
            <c:strRef>
              <c:f>Лист1!$A$1:$A$3</c:f>
              <c:strCache>
                <c:ptCount val="3"/>
                <c:pt idx="0">
                  <c:v>Налог на доходы физических лиц</c:v>
                </c:pt>
                <c:pt idx="1">
                  <c:v>Восстановительная стоимость зеленых насаждений</c:v>
                </c:pt>
                <c:pt idx="2">
                  <c:v>Безвозмездные поступления</c:v>
                </c:pt>
              </c:strCache>
            </c:strRef>
          </c:cat>
          <c:val>
            <c:numRef>
              <c:f>Лист1!$C$1:$C$3</c:f>
              <c:numCache>
                <c:formatCode>0.0%</c:formatCode>
                <c:ptCount val="3"/>
                <c:pt idx="0">
                  <c:v>4.6202564673899091E-2</c:v>
                </c:pt>
                <c:pt idx="1">
                  <c:v>3.0509861677251341E-2</c:v>
                </c:pt>
                <c:pt idx="2">
                  <c:v>0.92328757364884961</c:v>
                </c:pt>
              </c:numCache>
            </c:numRef>
          </c:val>
          <c:extLst>
            <c:ext xmlns:c16="http://schemas.microsoft.com/office/drawing/2014/chart" uri="{C3380CC4-5D6E-409C-BE32-E72D297353CC}">
              <c16:uniqueId val="{00000007-6628-461E-A3DA-997E66DFDBEA}"/>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layout>
        <c:manualLayout>
          <c:xMode val="edge"/>
          <c:yMode val="edge"/>
          <c:x val="0.11835747263933785"/>
          <c:y val="0.76414470496186004"/>
          <c:w val="0.73328104190954868"/>
          <c:h val="0.16033470609712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lt1">
                  <a:lumMod val="85000"/>
                </a:schemeClr>
              </a:solidFill>
              <a:latin typeface="+mn-lt"/>
              <a:ea typeface="+mn-ea"/>
              <a:cs typeface="+mn-cs"/>
            </a:defRPr>
          </a:pPr>
          <a:endParaRPr lang="ru-RU"/>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4000" b="1" i="0" u="none" strike="noStrike" kern="1200" spc="0" baseline="0">
                <a:solidFill>
                  <a:schemeClr val="tx1">
                    <a:lumMod val="65000"/>
                    <a:lumOff val="35000"/>
                  </a:schemeClr>
                </a:solidFill>
                <a:effectLst>
                  <a:outerShdw blurRad="38100" dist="38100" dir="2700000" algn="tl">
                    <a:srgbClr val="000000">
                      <a:alpha val="43137"/>
                    </a:srgbClr>
                  </a:outerShdw>
                </a:effectLst>
                <a:latin typeface="+mn-lt"/>
                <a:ea typeface="+mn-ea"/>
                <a:cs typeface="+mn-cs"/>
              </a:defRPr>
            </a:pPr>
            <a:r>
              <a:rPr lang="ru-RU" sz="4000" b="1" dirty="0" smtClean="0">
                <a:effectLst>
                  <a:outerShdw blurRad="38100" dist="38100" dir="2700000" algn="tl">
                    <a:srgbClr val="000000">
                      <a:alpha val="43137"/>
                    </a:srgbClr>
                  </a:outerShdw>
                </a:effectLst>
              </a:rPr>
              <a:t>РАСХОДЫ </a:t>
            </a:r>
          </a:p>
          <a:p>
            <a:pPr>
              <a:defRPr sz="4000" b="1">
                <a:effectLst>
                  <a:outerShdw blurRad="38100" dist="38100" dir="2700000" algn="tl">
                    <a:srgbClr val="000000">
                      <a:alpha val="43137"/>
                    </a:srgbClr>
                  </a:outerShdw>
                </a:effectLst>
              </a:defRPr>
            </a:pPr>
            <a:r>
              <a:rPr lang="ru-RU" sz="4000" b="1" dirty="0" smtClean="0">
                <a:effectLst>
                  <a:outerShdw blurRad="38100" dist="38100" dir="2700000" algn="tl">
                    <a:srgbClr val="000000">
                      <a:alpha val="43137"/>
                    </a:srgbClr>
                  </a:outerShdw>
                </a:effectLst>
              </a:rPr>
              <a:t>на благоустройство </a:t>
            </a:r>
            <a:endParaRPr lang="ru-RU" sz="4000" b="1" dirty="0">
              <a:effectLst>
                <a:outerShdw blurRad="38100" dist="38100" dir="2700000" algn="tl">
                  <a:srgbClr val="000000">
                    <a:alpha val="43137"/>
                  </a:srgbClr>
                </a:outerShdw>
              </a:effectLst>
            </a:endParaRPr>
          </a:p>
        </c:rich>
      </c:tx>
      <c:layout>
        <c:manualLayout>
          <c:xMode val="edge"/>
          <c:yMode val="edge"/>
          <c:x val="1.2230964236296977E-2"/>
          <c:y val="3.4219704992337299E-2"/>
        </c:manualLayout>
      </c:layout>
      <c:overlay val="0"/>
      <c:spPr>
        <a:noFill/>
        <a:ln>
          <a:noFill/>
        </a:ln>
        <a:effectLst/>
      </c:spPr>
      <c:txPr>
        <a:bodyPr rot="0" spcFirstLastPara="1" vertOverflow="ellipsis" vert="horz" wrap="square" anchor="ctr" anchorCtr="1"/>
        <a:lstStyle/>
        <a:p>
          <a:pPr>
            <a:defRPr sz="4000" b="1" i="0" u="none" strike="noStrike" kern="1200" spc="0" baseline="0">
              <a:solidFill>
                <a:schemeClr val="tx1">
                  <a:lumMod val="65000"/>
                  <a:lumOff val="35000"/>
                </a:schemeClr>
              </a:solidFill>
              <a:effectLst>
                <a:outerShdw blurRad="38100" dist="38100" dir="2700000" algn="tl">
                  <a:srgbClr val="000000">
                    <a:alpha val="43137"/>
                  </a:srgbClr>
                </a:outerShdw>
              </a:effectLst>
              <a:latin typeface="+mn-lt"/>
              <a:ea typeface="+mn-ea"/>
              <a:cs typeface="+mn-cs"/>
            </a:defRPr>
          </a:pPr>
          <a:endParaRPr lang="ru-RU"/>
        </a:p>
      </c:txPr>
    </c:title>
    <c:autoTitleDeleted val="0"/>
    <c:view3D>
      <c:rotX val="15"/>
      <c:rotY val="20"/>
      <c:depthPercent val="100"/>
      <c:rAngAx val="1"/>
    </c:view3D>
    <c:floor>
      <c:thickness val="0"/>
      <c:spPr>
        <a:noFill/>
        <a:ln w="25400">
          <a:noFill/>
        </a:ln>
        <a:effectLst/>
        <a:sp3d/>
      </c:spPr>
    </c:floor>
    <c:sideWall>
      <c:thickness val="0"/>
      <c:spPr>
        <a:noFill/>
        <a:ln w="25400">
          <a:noFill/>
        </a:ln>
        <a:effectLst/>
        <a:sp3d/>
      </c:spPr>
    </c:sideWall>
    <c:backWall>
      <c:thickness val="0"/>
      <c:spPr>
        <a:noFill/>
        <a:ln w="25400">
          <a:noFill/>
        </a:ln>
        <a:effectLst/>
        <a:sp3d/>
      </c:spPr>
    </c:backWall>
    <c:plotArea>
      <c:layout>
        <c:manualLayout>
          <c:layoutTarget val="inner"/>
          <c:xMode val="edge"/>
          <c:yMode val="edge"/>
          <c:x val="2.4382794272858572E-2"/>
          <c:y val="0.25902459027648611"/>
          <c:w val="0.8472632730562405"/>
          <c:h val="0.62778033273575506"/>
        </c:manualLayout>
      </c:layout>
      <c:bar3DChart>
        <c:barDir val="col"/>
        <c:grouping val="stacked"/>
        <c:varyColors val="0"/>
        <c:ser>
          <c:idx val="0"/>
          <c:order val="0"/>
          <c:tx>
            <c:strRef>
              <c:f>Лист1!$B$1</c:f>
              <c:strCache>
                <c:ptCount val="1"/>
                <c:pt idx="0">
                  <c:v>Благоустройство </c:v>
                </c:pt>
              </c:strCache>
            </c:strRef>
          </c:tx>
          <c:spPr>
            <a:solidFill>
              <a:schemeClr val="bg2">
                <a:lumMod val="75000"/>
              </a:schemeClr>
            </a:solidFill>
            <a:ln>
              <a:noFill/>
            </a:ln>
            <a:effectLst/>
            <a:sp3d/>
          </c:spPr>
          <c:invertIfNegative val="0"/>
          <c:dLbls>
            <c:dLbl>
              <c:idx val="0"/>
              <c:layout>
                <c:manualLayout>
                  <c:x val="-5.3202769136762584E-2"/>
                  <c:y val="-7.9718046309461971E-3"/>
                </c:manualLayout>
              </c:layout>
              <c:showLegendKey val="1"/>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3C3F-4331-82A4-0684B40CC73E}"/>
                </c:ext>
              </c:extLst>
            </c:dLbl>
            <c:dLbl>
              <c:idx val="1"/>
              <c:layout>
                <c:manualLayout>
                  <c:x val="9.9463254082879676E-2"/>
                  <c:y val="-5.1456049203022311E-2"/>
                </c:manualLayout>
              </c:layout>
              <c:showLegendKey val="1"/>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3C3F-4331-82A4-0684B40CC73E}"/>
                </c:ext>
              </c:extLst>
            </c:dLbl>
            <c:numFmt formatCode="0&quot; тыс.руб.&quot;"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effectLst>
                      <a:outerShdw blurRad="38100" dist="38100" dir="2700000" algn="tl">
                        <a:srgbClr val="000000">
                          <a:alpha val="43137"/>
                        </a:srgbClr>
                      </a:outerShdw>
                    </a:effectLst>
                    <a:latin typeface="+mn-lt"/>
                    <a:ea typeface="+mn-ea"/>
                    <a:cs typeface="+mn-cs"/>
                  </a:defRPr>
                </a:pPr>
                <a:endParaRPr lang="ru-RU"/>
              </a:p>
            </c:txPr>
            <c:showLegendKey val="1"/>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2021</c:v>
                </c:pt>
                <c:pt idx="1">
                  <c:v>2022</c:v>
                </c:pt>
                <c:pt idx="3">
                  <c:v>тыс.руб.</c:v>
                </c:pt>
              </c:strCache>
            </c:strRef>
          </c:cat>
          <c:val>
            <c:numRef>
              <c:f>Лист1!$B$2:$B$5</c:f>
              <c:numCache>
                <c:formatCode>#,##0.0</c:formatCode>
                <c:ptCount val="4"/>
                <c:pt idx="0">
                  <c:v>17084.3</c:v>
                </c:pt>
                <c:pt idx="1">
                  <c:v>27096.2</c:v>
                </c:pt>
              </c:numCache>
            </c:numRef>
          </c:val>
          <c:extLst>
            <c:ext xmlns:c16="http://schemas.microsoft.com/office/drawing/2014/chart" uri="{C3380CC4-5D6E-409C-BE32-E72D297353CC}">
              <c16:uniqueId val="{00000000-8E67-4AE6-B44A-CDBE1ED42B59}"/>
            </c:ext>
          </c:extLst>
        </c:ser>
        <c:ser>
          <c:idx val="1"/>
          <c:order val="1"/>
          <c:tx>
            <c:strRef>
              <c:f>Лист1!$C$1</c:f>
              <c:strCache>
                <c:ptCount val="1"/>
                <c:pt idx="0">
                  <c:v>Озеленение </c:v>
                </c:pt>
              </c:strCache>
            </c:strRef>
          </c:tx>
          <c:spPr>
            <a:solidFill>
              <a:schemeClr val="accent2"/>
            </a:solidFill>
            <a:ln>
              <a:noFill/>
            </a:ln>
            <a:effectLst/>
            <a:sp3d/>
          </c:spPr>
          <c:invertIfNegative val="0"/>
          <c:dLbls>
            <c:dLbl>
              <c:idx val="0"/>
              <c:layout>
                <c:manualLayout>
                  <c:x val="-8.4249883693478494E-2"/>
                  <c:y val="-2.3982666095777205E-2"/>
                </c:manualLayout>
              </c:layout>
              <c:tx>
                <c:rich>
                  <a:bodyPr/>
                  <a:lstStyle/>
                  <a:p>
                    <a:fld id="{139AE50E-E85C-4A7F-928E-1FE11FE91B2E}" type="VALUE">
                      <a:rPr lang="ru-RU" sz="1400" b="1" u="none" smtClean="0">
                        <a:effectLst>
                          <a:outerShdw blurRad="38100" dist="38100" dir="2700000" algn="tl">
                            <a:srgbClr val="000000">
                              <a:alpha val="43137"/>
                            </a:srgbClr>
                          </a:outerShdw>
                        </a:effectLst>
                      </a:rPr>
                      <a:pPr/>
                      <a:t>[ЗНАЧЕНИЕ]</a:t>
                    </a:fld>
                    <a:r>
                      <a:rPr lang="ru-RU" sz="1400" b="1" u="none" dirty="0" smtClean="0">
                        <a:effectLst>
                          <a:outerShdw blurRad="38100" dist="38100" dir="2700000" algn="tl">
                            <a:srgbClr val="000000">
                              <a:alpha val="43137"/>
                            </a:srgbClr>
                          </a:outerShdw>
                        </a:effectLst>
                      </a:rPr>
                      <a:t> </a:t>
                    </a:r>
                  </a:p>
                  <a:p>
                    <a:endParaRPr lang="ru-RU"/>
                  </a:p>
                </c:rich>
              </c:tx>
              <c:showLegendKey val="1"/>
              <c:showVal val="1"/>
              <c:showCatName val="0"/>
              <c:showSerName val="0"/>
              <c:showPercent val="0"/>
              <c:showBubbleSize val="0"/>
              <c:extLst>
                <c:ext xmlns:c15="http://schemas.microsoft.com/office/drawing/2012/chart" uri="{CE6537A1-D6FC-4f65-9D91-7224C49458BB}">
                  <c15:layout>
                    <c:manualLayout>
                      <c:w val="0.12490027149761138"/>
                      <c:h val="8.9710225705258717E-2"/>
                    </c:manualLayout>
                  </c15:layout>
                  <c15:dlblFieldTable/>
                  <c15:showDataLabelsRange val="0"/>
                </c:ext>
                <c:ext xmlns:c16="http://schemas.microsoft.com/office/drawing/2014/chart" uri="{C3380CC4-5D6E-409C-BE32-E72D297353CC}">
                  <c16:uniqueId val="{00000003-8E67-4AE6-B44A-CDBE1ED42B59}"/>
                </c:ext>
              </c:extLst>
            </c:dLbl>
            <c:dLbl>
              <c:idx val="1"/>
              <c:layout>
                <c:manualLayout>
                  <c:x val="8.9351269997777941E-2"/>
                  <c:y val="-6.9493760992848486E-2"/>
                </c:manualLayout>
              </c:layout>
              <c:tx>
                <c:rich>
                  <a:bodyPr/>
                  <a:lstStyle/>
                  <a:p>
                    <a:fld id="{139AE50E-E85C-4A7F-928E-1FE11FE91B2E}" type="VALUE">
                      <a:rPr lang="ru-RU" sz="1400" b="1" u="none" smtClean="0">
                        <a:effectLst>
                          <a:outerShdw blurRad="38100" dist="38100" dir="2700000" algn="tl">
                            <a:srgbClr val="000000">
                              <a:alpha val="43137"/>
                            </a:srgbClr>
                          </a:outerShdw>
                        </a:effectLst>
                      </a:rPr>
                      <a:pPr/>
                      <a:t>[ЗНАЧЕНИЕ]</a:t>
                    </a:fld>
                    <a:r>
                      <a:rPr lang="ru-RU" sz="1400" b="1" u="none" dirty="0" smtClean="0">
                        <a:effectLst>
                          <a:outerShdw blurRad="38100" dist="38100" dir="2700000" algn="tl">
                            <a:srgbClr val="000000">
                              <a:alpha val="43137"/>
                            </a:srgbClr>
                          </a:outerShdw>
                        </a:effectLst>
                      </a:rPr>
                      <a:t> </a:t>
                    </a:r>
                  </a:p>
                  <a:p>
                    <a:endParaRPr lang="ru-RU"/>
                  </a:p>
                </c:rich>
              </c:tx>
              <c:showLegendKey val="1"/>
              <c:showVal val="1"/>
              <c:showCatName val="0"/>
              <c:showSerName val="0"/>
              <c:showPercent val="0"/>
              <c:showBubbleSize val="0"/>
              <c:extLst>
                <c:ext xmlns:c15="http://schemas.microsoft.com/office/drawing/2012/chart" uri="{CE6537A1-D6FC-4f65-9D91-7224C49458BB}">
                  <c15:layout>
                    <c:manualLayout>
                      <c:w val="0.13371877002628846"/>
                      <c:h val="4.6113405328700854E-2"/>
                    </c:manualLayout>
                  </c15:layout>
                  <c15:dlblFieldTable/>
                  <c15:showDataLabelsRange val="0"/>
                </c:ext>
                <c:ext xmlns:c16="http://schemas.microsoft.com/office/drawing/2014/chart" uri="{C3380CC4-5D6E-409C-BE32-E72D297353CC}">
                  <c16:uniqueId val="{00000005-8E67-4AE6-B44A-CDBE1ED42B59}"/>
                </c:ext>
              </c:extLst>
            </c:dLbl>
            <c:dLbl>
              <c:idx val="2"/>
              <c:layout>
                <c:manualLayout>
                  <c:x val="6.6859385013144229E-2"/>
                  <c:y val="2.3056702664350427E-2"/>
                </c:manualLayout>
              </c:layout>
              <c:tx>
                <c:rich>
                  <a:bodyPr/>
                  <a:lstStyle/>
                  <a:p>
                    <a:fld id="{139AE50E-E85C-4A7F-928E-1FE11FE91B2E}" type="VALUE">
                      <a:rPr lang="en-US" sz="1400" b="1" u="none" smtClean="0">
                        <a:effectLst>
                          <a:outerShdw blurRad="38100" dist="38100" dir="2700000" algn="tl">
                            <a:srgbClr val="000000">
                              <a:alpha val="43137"/>
                            </a:srgbClr>
                          </a:outerShdw>
                        </a:effectLst>
                      </a:rPr>
                      <a:pPr/>
                      <a:t>[ЗНАЧЕНИЕ]</a:t>
                    </a:fld>
                    <a:r>
                      <a:rPr lang="en-US" sz="1400" b="1" u="none" dirty="0" smtClean="0">
                        <a:effectLst>
                          <a:outerShdw blurRad="38100" dist="38100" dir="2700000" algn="tl">
                            <a:srgbClr val="000000">
                              <a:alpha val="43137"/>
                            </a:srgbClr>
                          </a:outerShdw>
                        </a:effectLst>
                      </a:rPr>
                      <a:t> </a:t>
                    </a:r>
                  </a:p>
                  <a:p>
                    <a:endParaRPr lang="ru-RU"/>
                  </a:p>
                </c:rich>
              </c:tx>
              <c:showLegendKey val="1"/>
              <c:showVal val="1"/>
              <c:showCatName val="0"/>
              <c:showSerName val="0"/>
              <c:showPercent val="0"/>
              <c:showBubbleSize val="0"/>
              <c:extLst>
                <c:ext xmlns:c15="http://schemas.microsoft.com/office/drawing/2012/chart" uri="{CE6537A1-D6FC-4f65-9D91-7224C49458BB}">
                  <c15:layout>
                    <c:manualLayout>
                      <c:w val="0.13371877002628846"/>
                      <c:h val="4.6113405328700854E-2"/>
                    </c:manualLayout>
                  </c15:layout>
                  <c15:dlblFieldTable/>
                  <c15:showDataLabelsRange val="0"/>
                </c:ext>
                <c:ext xmlns:c16="http://schemas.microsoft.com/office/drawing/2014/chart" uri="{C3380CC4-5D6E-409C-BE32-E72D297353CC}">
                  <c16:uniqueId val="{00000006-8E67-4AE6-B44A-CDBE1ED42B59}"/>
                </c:ext>
              </c:extLst>
            </c:dLbl>
            <c:dLbl>
              <c:idx val="3"/>
              <c:layout>
                <c:manualLayout>
                  <c:x val="6.6859385013144229E-2"/>
                  <c:y val="2.3056702664350427E-2"/>
                </c:manualLayout>
              </c:layout>
              <c:tx>
                <c:rich>
                  <a:bodyPr/>
                  <a:lstStyle/>
                  <a:p>
                    <a:fld id="{139AE50E-E85C-4A7F-928E-1FE11FE91B2E}" type="VALUE">
                      <a:rPr lang="en-US" sz="1400" b="1" u="none" smtClean="0">
                        <a:effectLst>
                          <a:outerShdw blurRad="38100" dist="38100" dir="2700000" algn="tl">
                            <a:srgbClr val="000000">
                              <a:alpha val="43137"/>
                            </a:srgbClr>
                          </a:outerShdw>
                        </a:effectLst>
                      </a:rPr>
                      <a:pPr/>
                      <a:t>[ЗНАЧЕНИЕ]</a:t>
                    </a:fld>
                    <a:r>
                      <a:rPr lang="en-US" sz="1400" b="1" u="none" dirty="0" smtClean="0">
                        <a:effectLst>
                          <a:outerShdw blurRad="38100" dist="38100" dir="2700000" algn="tl">
                            <a:srgbClr val="000000">
                              <a:alpha val="43137"/>
                            </a:srgbClr>
                          </a:outerShdw>
                        </a:effectLst>
                      </a:rPr>
                      <a:t> </a:t>
                    </a:r>
                  </a:p>
                  <a:p>
                    <a:endParaRPr lang="ru-RU"/>
                  </a:p>
                </c:rich>
              </c:tx>
              <c:showLegendKey val="1"/>
              <c:showVal val="1"/>
              <c:showCatName val="0"/>
              <c:showSerName val="0"/>
              <c:showPercent val="0"/>
              <c:showBubbleSize val="0"/>
              <c:extLst>
                <c:ext xmlns:c15="http://schemas.microsoft.com/office/drawing/2012/chart" uri="{CE6537A1-D6FC-4f65-9D91-7224C49458BB}">
                  <c15:layout>
                    <c:manualLayout>
                      <c:w val="0.13371877002628846"/>
                      <c:h val="4.6113405328700854E-2"/>
                    </c:manualLayout>
                  </c15:layout>
                  <c15:dlblFieldTable/>
                  <c15:showDataLabelsRange val="0"/>
                </c:ext>
                <c:ext xmlns:c16="http://schemas.microsoft.com/office/drawing/2014/chart" uri="{C3380CC4-5D6E-409C-BE32-E72D297353CC}">
                  <c16:uniqueId val="{00000007-8E67-4AE6-B44A-CDBE1ED42B59}"/>
                </c:ext>
              </c:extLst>
            </c:dLbl>
            <c:numFmt formatCode="0&quot; тыс.руб&quot;" sourceLinked="0"/>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lumMod val="75000"/>
                        <a:lumOff val="25000"/>
                      </a:schemeClr>
                    </a:solidFill>
                    <a:effectLst>
                      <a:outerShdw blurRad="38100" dist="38100" dir="2700000" algn="tl">
                        <a:srgbClr val="000000">
                          <a:alpha val="43137"/>
                        </a:srgbClr>
                      </a:outerShdw>
                    </a:effectLst>
                    <a:latin typeface="+mn-lt"/>
                    <a:ea typeface="+mn-ea"/>
                    <a:cs typeface="+mn-cs"/>
                  </a:defRPr>
                </a:pPr>
                <a:endParaRPr lang="ru-RU"/>
              </a:p>
            </c:txPr>
            <c:showLegendKey val="1"/>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Лист1!$A$2:$A$5</c:f>
              <c:strCache>
                <c:ptCount val="4"/>
                <c:pt idx="0">
                  <c:v>2021</c:v>
                </c:pt>
                <c:pt idx="1">
                  <c:v>2022</c:v>
                </c:pt>
                <c:pt idx="3">
                  <c:v>тыс.руб.</c:v>
                </c:pt>
              </c:strCache>
            </c:strRef>
          </c:cat>
          <c:val>
            <c:numRef>
              <c:f>Лист1!$C$2:$C$5</c:f>
              <c:numCache>
                <c:formatCode>#,##0.0</c:formatCode>
                <c:ptCount val="4"/>
                <c:pt idx="0">
                  <c:v>18891.7</c:v>
                </c:pt>
                <c:pt idx="1">
                  <c:v>21625.1</c:v>
                </c:pt>
              </c:numCache>
            </c:numRef>
          </c:val>
          <c:extLst>
            <c:ext xmlns:c16="http://schemas.microsoft.com/office/drawing/2014/chart" uri="{C3380CC4-5D6E-409C-BE32-E72D297353CC}">
              <c16:uniqueId val="{00000001-8E67-4AE6-B44A-CDBE1ED42B59}"/>
            </c:ext>
          </c:extLst>
        </c:ser>
        <c:dLbls>
          <c:showLegendKey val="0"/>
          <c:showVal val="0"/>
          <c:showCatName val="0"/>
          <c:showSerName val="0"/>
          <c:showPercent val="0"/>
          <c:showBubbleSize val="0"/>
        </c:dLbls>
        <c:gapWidth val="150"/>
        <c:shape val="cone"/>
        <c:axId val="657102232"/>
        <c:axId val="657111088"/>
        <c:axId val="0"/>
      </c:bar3DChart>
      <c:catAx>
        <c:axId val="657102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657111088"/>
        <c:crosses val="autoZero"/>
        <c:auto val="1"/>
        <c:lblAlgn val="ctr"/>
        <c:lblOffset val="100"/>
        <c:noMultiLvlLbl val="0"/>
      </c:catAx>
      <c:valAx>
        <c:axId val="657111088"/>
        <c:scaling>
          <c:orientation val="minMax"/>
        </c:scaling>
        <c:delete val="1"/>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657102232"/>
        <c:crosses val="autoZero"/>
        <c:crossBetween val="between"/>
      </c:valAx>
      <c:spPr>
        <a:noFill/>
        <a:ln>
          <a:noFill/>
        </a:ln>
        <a:effectLst/>
      </c:spPr>
    </c:plotArea>
    <c:legend>
      <c:legendPos val="b"/>
      <c:layout>
        <c:manualLayout>
          <c:xMode val="edge"/>
          <c:yMode val="edge"/>
          <c:x val="0.12392237803303241"/>
          <c:y val="0.94966420054836154"/>
          <c:w val="0.27637693034107319"/>
          <c:h val="3.986620088404659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w="25400">
          <a:noFill/>
        </a:ln>
        <a:effectLst/>
        <a:sp3d/>
      </c:spPr>
    </c:sideWall>
    <c:backWall>
      <c:thickness val="0"/>
      <c:spPr>
        <a:noFill/>
        <a:ln w="25400">
          <a:noFill/>
        </a:ln>
        <a:effectLst/>
        <a:sp3d/>
      </c:spPr>
    </c:backWall>
    <c:plotArea>
      <c:layout>
        <c:manualLayout>
          <c:layoutTarget val="inner"/>
          <c:xMode val="edge"/>
          <c:yMode val="edge"/>
          <c:x val="4.4092323075213866E-2"/>
          <c:y val="0.11254873195907525"/>
          <c:w val="0.93937305577158092"/>
          <c:h val="0.82462638831375634"/>
        </c:manualLayout>
      </c:layout>
      <c:bar3DChart>
        <c:barDir val="col"/>
        <c:grouping val="stacked"/>
        <c:varyColors val="0"/>
        <c:ser>
          <c:idx val="0"/>
          <c:order val="0"/>
          <c:tx>
            <c:strRef>
              <c:f>Лист1!$B$1</c:f>
              <c:strCache>
                <c:ptCount val="1"/>
                <c:pt idx="0">
                  <c:v>Праздники</c:v>
                </c:pt>
              </c:strCache>
            </c:strRef>
          </c:tx>
          <c:spPr>
            <a:solidFill>
              <a:schemeClr val="bg2">
                <a:lumMod val="75000"/>
              </a:schemeClr>
            </a:solidFill>
            <a:ln>
              <a:noFill/>
            </a:ln>
            <a:effectLst/>
            <a:sp3d/>
          </c:spPr>
          <c:invertIfNegative val="0"/>
          <c:dLbls>
            <c:numFmt formatCode="0&quot; тыс.руб.&quot;" sourceLinked="0"/>
            <c:spPr>
              <a:noFill/>
              <a:ln>
                <a:noFill/>
              </a:ln>
              <a:effectLst>
                <a:softEdge rad="25400"/>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effectLst>
                      <a:outerShdw blurRad="38100" dist="38100" dir="2700000" algn="tl">
                        <a:srgbClr val="000000">
                          <a:alpha val="43137"/>
                        </a:srgbClr>
                      </a:outerShdw>
                    </a:effectLst>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Лист1!$A$2:$A$4</c:f>
              <c:numCache>
                <c:formatCode>General</c:formatCode>
                <c:ptCount val="3"/>
                <c:pt idx="0">
                  <c:v>2021</c:v>
                </c:pt>
                <c:pt idx="1">
                  <c:v>2022</c:v>
                </c:pt>
              </c:numCache>
            </c:numRef>
          </c:cat>
          <c:val>
            <c:numRef>
              <c:f>Лист1!$B$2:$B$4</c:f>
              <c:numCache>
                <c:formatCode>#,##0.0</c:formatCode>
                <c:ptCount val="3"/>
                <c:pt idx="0">
                  <c:v>6593</c:v>
                </c:pt>
                <c:pt idx="1">
                  <c:v>5877</c:v>
                </c:pt>
              </c:numCache>
            </c:numRef>
          </c:val>
          <c:extLst>
            <c:ext xmlns:c16="http://schemas.microsoft.com/office/drawing/2014/chart" uri="{C3380CC4-5D6E-409C-BE32-E72D297353CC}">
              <c16:uniqueId val="{00000000-AADE-4ABD-99AC-33D2EF290517}"/>
            </c:ext>
          </c:extLst>
        </c:ser>
        <c:ser>
          <c:idx val="1"/>
          <c:order val="1"/>
          <c:tx>
            <c:strRef>
              <c:f>Лист1!$C$1</c:f>
              <c:strCache>
                <c:ptCount val="1"/>
                <c:pt idx="0">
                  <c:v>Досуг</c:v>
                </c:pt>
              </c:strCache>
            </c:strRef>
          </c:tx>
          <c:spPr>
            <a:solidFill>
              <a:schemeClr val="accent2">
                <a:lumMod val="60000"/>
                <a:lumOff val="40000"/>
              </a:schemeClr>
            </a:solidFill>
            <a:ln>
              <a:noFill/>
            </a:ln>
            <a:effectLst/>
            <a:sp3d/>
          </c:spPr>
          <c:invertIfNegative val="0"/>
          <c:dLbls>
            <c:numFmt formatCode="0&quot; тыс.руб.&quot;"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effectLst>
                      <a:outerShdw blurRad="38100" dist="38100" dir="2700000" algn="tl">
                        <a:srgbClr val="000000">
                          <a:alpha val="43137"/>
                        </a:srgbClr>
                      </a:outerShdw>
                    </a:effectLst>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Лист1!$A$2:$A$4</c:f>
              <c:numCache>
                <c:formatCode>General</c:formatCode>
                <c:ptCount val="3"/>
                <c:pt idx="0">
                  <c:v>2021</c:v>
                </c:pt>
                <c:pt idx="1">
                  <c:v>2022</c:v>
                </c:pt>
              </c:numCache>
            </c:numRef>
          </c:cat>
          <c:val>
            <c:numRef>
              <c:f>Лист1!$C$2:$C$4</c:f>
              <c:numCache>
                <c:formatCode>#,##0.0</c:formatCode>
                <c:ptCount val="3"/>
                <c:pt idx="0">
                  <c:v>7516.5</c:v>
                </c:pt>
                <c:pt idx="1">
                  <c:v>6591.6</c:v>
                </c:pt>
              </c:numCache>
            </c:numRef>
          </c:val>
          <c:extLst>
            <c:ext xmlns:c16="http://schemas.microsoft.com/office/drawing/2014/chart" uri="{C3380CC4-5D6E-409C-BE32-E72D297353CC}">
              <c16:uniqueId val="{00000001-AADE-4ABD-99AC-33D2EF290517}"/>
            </c:ext>
          </c:extLst>
        </c:ser>
        <c:ser>
          <c:idx val="2"/>
          <c:order val="2"/>
          <c:tx>
            <c:strRef>
              <c:f>Лист1!$D$1</c:f>
              <c:strCache>
                <c:ptCount val="1"/>
                <c:pt idx="0">
                  <c:v>Традиции</c:v>
                </c:pt>
              </c:strCache>
            </c:strRef>
          </c:tx>
          <c:spPr>
            <a:solidFill>
              <a:schemeClr val="accent3"/>
            </a:solidFill>
            <a:ln>
              <a:noFill/>
            </a:ln>
            <a:effectLst/>
            <a:sp3d/>
          </c:spPr>
          <c:invertIfNegative val="0"/>
          <c:dPt>
            <c:idx val="0"/>
            <c:invertIfNegative val="0"/>
            <c:bubble3D val="0"/>
            <c:spPr>
              <a:solidFill>
                <a:schemeClr val="bg2">
                  <a:lumMod val="90000"/>
                </a:schemeClr>
              </a:solidFill>
              <a:ln>
                <a:noFill/>
              </a:ln>
              <a:effectLst/>
              <a:sp3d/>
            </c:spPr>
            <c:extLst>
              <c:ext xmlns:c16="http://schemas.microsoft.com/office/drawing/2014/chart" uri="{C3380CC4-5D6E-409C-BE32-E72D297353CC}">
                <c16:uniqueId val="{00000003-AADE-4ABD-99AC-33D2EF290517}"/>
              </c:ext>
            </c:extLst>
          </c:dPt>
          <c:dPt>
            <c:idx val="1"/>
            <c:invertIfNegative val="0"/>
            <c:bubble3D val="0"/>
            <c:spPr>
              <a:solidFill>
                <a:schemeClr val="bg2">
                  <a:lumMod val="90000"/>
                </a:schemeClr>
              </a:solidFill>
              <a:ln>
                <a:noFill/>
              </a:ln>
              <a:effectLst/>
              <a:sp3d/>
            </c:spPr>
            <c:extLst>
              <c:ext xmlns:c16="http://schemas.microsoft.com/office/drawing/2014/chart" uri="{C3380CC4-5D6E-409C-BE32-E72D297353CC}">
                <c16:uniqueId val="{00000005-AADE-4ABD-99AC-33D2EF290517}"/>
              </c:ext>
            </c:extLst>
          </c:dPt>
          <c:dLbls>
            <c:numFmt formatCode="0&quot; тыс.руб.&quot;" sourceLinked="0"/>
            <c:spPr>
              <a:noFill/>
              <a:ln>
                <a:noFill/>
              </a:ln>
              <a:effectLst>
                <a:softEdge rad="38100"/>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effectLst>
                      <a:outerShdw blurRad="38100" dist="38100" dir="2700000" algn="tl">
                        <a:srgbClr val="000000">
                          <a:alpha val="43137"/>
                        </a:srgbClr>
                      </a:outerShdw>
                    </a:effectLst>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Лист1!$A$2:$A$4</c:f>
              <c:numCache>
                <c:formatCode>General</c:formatCode>
                <c:ptCount val="3"/>
                <c:pt idx="0">
                  <c:v>2021</c:v>
                </c:pt>
                <c:pt idx="1">
                  <c:v>2022</c:v>
                </c:pt>
              </c:numCache>
            </c:numRef>
          </c:cat>
          <c:val>
            <c:numRef>
              <c:f>Лист1!$D$2:$D$4</c:f>
              <c:numCache>
                <c:formatCode>#,##0.0</c:formatCode>
                <c:ptCount val="3"/>
                <c:pt idx="0">
                  <c:v>1221.5999999999999</c:v>
                </c:pt>
                <c:pt idx="1">
                  <c:v>161</c:v>
                </c:pt>
              </c:numCache>
            </c:numRef>
          </c:val>
          <c:extLst>
            <c:ext xmlns:c16="http://schemas.microsoft.com/office/drawing/2014/chart" uri="{C3380CC4-5D6E-409C-BE32-E72D297353CC}">
              <c16:uniqueId val="{00000006-AADE-4ABD-99AC-33D2EF290517}"/>
            </c:ext>
          </c:extLst>
        </c:ser>
        <c:dLbls>
          <c:showLegendKey val="0"/>
          <c:showVal val="0"/>
          <c:showCatName val="0"/>
          <c:showSerName val="0"/>
          <c:showPercent val="0"/>
          <c:showBubbleSize val="0"/>
        </c:dLbls>
        <c:gapWidth val="150"/>
        <c:shape val="box"/>
        <c:axId val="657119288"/>
        <c:axId val="657117320"/>
        <c:axId val="0"/>
      </c:bar3DChart>
      <c:catAx>
        <c:axId val="65711928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657117320"/>
        <c:crosses val="autoZero"/>
        <c:auto val="1"/>
        <c:lblAlgn val="ctr"/>
        <c:lblOffset val="100"/>
        <c:noMultiLvlLbl val="0"/>
      </c:catAx>
      <c:valAx>
        <c:axId val="657117320"/>
        <c:scaling>
          <c:orientation val="minMax"/>
        </c:scaling>
        <c:delete val="1"/>
        <c:axPos val="l"/>
        <c:numFmt formatCode="#,##0.0" sourceLinked="1"/>
        <c:majorTickMark val="none"/>
        <c:minorTickMark val="none"/>
        <c:tickLblPos val="nextTo"/>
        <c:crossAx val="657119288"/>
        <c:crosses val="autoZero"/>
        <c:crossBetween val="between"/>
      </c:valAx>
      <c:spPr>
        <a:noFill/>
        <a:ln w="25400">
          <a:noFill/>
        </a:ln>
        <a:effectLst/>
      </c:spPr>
    </c:plotArea>
    <c:legend>
      <c:legendPos val="b"/>
      <c:layout>
        <c:manualLayout>
          <c:xMode val="edge"/>
          <c:yMode val="edge"/>
          <c:x val="0.38096899216624203"/>
          <c:y val="7.2206354889930727E-2"/>
          <c:w val="0.5284942128139255"/>
          <c:h val="4.7721725655972699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8">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22-05-31T11:29:52.786" idx="1">
    <p:pos x="10" y="10"/>
    <p:text/>
    <p:extLst>
      <p:ext uri="{C676402C-5697-4E1C-873F-D02D1690AC5C}">
        <p15:threadingInfo xmlns:p15="http://schemas.microsoft.com/office/powerpoint/2012/main" timeZoneBias="-18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AE5A7B-18AA-4AE2-8D1B-F64E365486B3}"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ru-RU"/>
        </a:p>
      </dgm:t>
    </dgm:pt>
    <dgm:pt modelId="{FF9EC3AD-B426-4792-AA5E-06230E1F2DD8}">
      <dgm:prSet phldrT="[Текст]"/>
      <dgm:spPr/>
      <dgm:t>
        <a:bodyPr/>
        <a:lstStyle/>
        <a:p>
          <a:r>
            <a:rPr lang="ru-RU" dirty="0" smtClean="0"/>
            <a:t>Налог на доходы физических лиц</a:t>
          </a:r>
          <a:endParaRPr lang="ru-RU" dirty="0"/>
        </a:p>
      </dgm:t>
    </dgm:pt>
    <dgm:pt modelId="{B45B7BDE-EB46-4300-A0E5-4CAE84527123}" type="parTrans" cxnId="{8042FE3B-EE0C-45E3-9539-A7508CFAF748}">
      <dgm:prSet/>
      <dgm:spPr/>
      <dgm:t>
        <a:bodyPr/>
        <a:lstStyle/>
        <a:p>
          <a:endParaRPr lang="ru-RU"/>
        </a:p>
      </dgm:t>
    </dgm:pt>
    <dgm:pt modelId="{313DAFDD-2122-46BC-BFB7-CAC5933199D7}" type="sibTrans" cxnId="{8042FE3B-EE0C-45E3-9539-A7508CFAF748}">
      <dgm:prSet/>
      <dgm:spPr/>
      <dgm:t>
        <a:bodyPr/>
        <a:lstStyle/>
        <a:p>
          <a:endParaRPr lang="ru-RU"/>
        </a:p>
      </dgm:t>
    </dgm:pt>
    <dgm:pt modelId="{C3B5B68B-D1A4-4D02-84ED-25CC9DCCBFAD}">
      <dgm:prSet phldrT="[Текст]"/>
      <dgm:spPr/>
      <dgm:t>
        <a:bodyPr/>
        <a:lstStyle/>
        <a:p>
          <a:r>
            <a:rPr lang="ru-RU" dirty="0" smtClean="0"/>
            <a:t>Восстановительная стоимость зеленых насаждений</a:t>
          </a:r>
          <a:endParaRPr lang="ru-RU" dirty="0"/>
        </a:p>
      </dgm:t>
    </dgm:pt>
    <dgm:pt modelId="{D1432D5C-9025-437A-99B2-DDDBD5B05367}" type="parTrans" cxnId="{67487908-4694-4CBE-8349-30196BA2E01F}">
      <dgm:prSet/>
      <dgm:spPr/>
      <dgm:t>
        <a:bodyPr/>
        <a:lstStyle/>
        <a:p>
          <a:endParaRPr lang="ru-RU"/>
        </a:p>
      </dgm:t>
    </dgm:pt>
    <dgm:pt modelId="{4122329E-7539-43E7-9C4F-2F7446DD98F8}" type="sibTrans" cxnId="{67487908-4694-4CBE-8349-30196BA2E01F}">
      <dgm:prSet/>
      <dgm:spPr/>
      <dgm:t>
        <a:bodyPr/>
        <a:lstStyle/>
        <a:p>
          <a:endParaRPr lang="ru-RU"/>
        </a:p>
      </dgm:t>
    </dgm:pt>
    <dgm:pt modelId="{84C3F408-B520-4DDA-9932-C6C29604F7F4}">
      <dgm:prSet phldrT="[Текст]"/>
      <dgm:spPr/>
      <dgm:t>
        <a:bodyPr/>
        <a:lstStyle/>
        <a:p>
          <a:r>
            <a:rPr lang="ru-RU" dirty="0" smtClean="0"/>
            <a:t>Межбюджетные трансферты</a:t>
          </a:r>
          <a:endParaRPr lang="ru-RU" dirty="0"/>
        </a:p>
      </dgm:t>
    </dgm:pt>
    <dgm:pt modelId="{648E824D-44D2-484D-9D9D-80E7838BD176}" type="parTrans" cxnId="{4BAF72A9-3FCD-4897-A277-12D8379869FE}">
      <dgm:prSet/>
      <dgm:spPr/>
      <dgm:t>
        <a:bodyPr/>
        <a:lstStyle/>
        <a:p>
          <a:endParaRPr lang="ru-RU"/>
        </a:p>
      </dgm:t>
    </dgm:pt>
    <dgm:pt modelId="{83EC6415-4437-4CAB-AE47-F5BD29F78252}" type="sibTrans" cxnId="{4BAF72A9-3FCD-4897-A277-12D8379869FE}">
      <dgm:prSet/>
      <dgm:spPr/>
      <dgm:t>
        <a:bodyPr/>
        <a:lstStyle/>
        <a:p>
          <a:endParaRPr lang="ru-RU"/>
        </a:p>
      </dgm:t>
    </dgm:pt>
    <dgm:pt modelId="{BA2639D4-B474-43A7-91B2-22A6E400BA2F}" type="pres">
      <dgm:prSet presAssocID="{18AE5A7B-18AA-4AE2-8D1B-F64E365486B3}" presName="diagram" presStyleCnt="0">
        <dgm:presLayoutVars>
          <dgm:dir/>
          <dgm:resizeHandles val="exact"/>
        </dgm:presLayoutVars>
      </dgm:prSet>
      <dgm:spPr/>
      <dgm:t>
        <a:bodyPr/>
        <a:lstStyle/>
        <a:p>
          <a:endParaRPr lang="ru-RU"/>
        </a:p>
      </dgm:t>
    </dgm:pt>
    <dgm:pt modelId="{257FB28F-1ADF-42B6-81BB-8FF7C630D419}" type="pres">
      <dgm:prSet presAssocID="{FF9EC3AD-B426-4792-AA5E-06230E1F2DD8}" presName="node" presStyleLbl="node1" presStyleIdx="0" presStyleCnt="3">
        <dgm:presLayoutVars>
          <dgm:bulletEnabled val="1"/>
        </dgm:presLayoutVars>
      </dgm:prSet>
      <dgm:spPr/>
      <dgm:t>
        <a:bodyPr/>
        <a:lstStyle/>
        <a:p>
          <a:endParaRPr lang="ru-RU"/>
        </a:p>
      </dgm:t>
    </dgm:pt>
    <dgm:pt modelId="{5964E657-1AF8-436A-B4B5-109A94338339}" type="pres">
      <dgm:prSet presAssocID="{313DAFDD-2122-46BC-BFB7-CAC5933199D7}" presName="sibTrans" presStyleCnt="0"/>
      <dgm:spPr/>
    </dgm:pt>
    <dgm:pt modelId="{9FB5F152-C873-4106-A150-A1E778ED7F13}" type="pres">
      <dgm:prSet presAssocID="{C3B5B68B-D1A4-4D02-84ED-25CC9DCCBFAD}" presName="node" presStyleLbl="node1" presStyleIdx="1" presStyleCnt="3">
        <dgm:presLayoutVars>
          <dgm:bulletEnabled val="1"/>
        </dgm:presLayoutVars>
      </dgm:prSet>
      <dgm:spPr/>
      <dgm:t>
        <a:bodyPr/>
        <a:lstStyle/>
        <a:p>
          <a:endParaRPr lang="ru-RU"/>
        </a:p>
      </dgm:t>
    </dgm:pt>
    <dgm:pt modelId="{91D525E7-85A2-4BA5-8240-322BE7FC2C88}" type="pres">
      <dgm:prSet presAssocID="{4122329E-7539-43E7-9C4F-2F7446DD98F8}" presName="sibTrans" presStyleCnt="0"/>
      <dgm:spPr/>
    </dgm:pt>
    <dgm:pt modelId="{080AF159-3DEC-4CBE-82EC-5A78766CB636}" type="pres">
      <dgm:prSet presAssocID="{84C3F408-B520-4DDA-9932-C6C29604F7F4}" presName="node" presStyleLbl="node1" presStyleIdx="2" presStyleCnt="3">
        <dgm:presLayoutVars>
          <dgm:bulletEnabled val="1"/>
        </dgm:presLayoutVars>
      </dgm:prSet>
      <dgm:spPr/>
      <dgm:t>
        <a:bodyPr/>
        <a:lstStyle/>
        <a:p>
          <a:endParaRPr lang="ru-RU"/>
        </a:p>
      </dgm:t>
    </dgm:pt>
  </dgm:ptLst>
  <dgm:cxnLst>
    <dgm:cxn modelId="{8042FE3B-EE0C-45E3-9539-A7508CFAF748}" srcId="{18AE5A7B-18AA-4AE2-8D1B-F64E365486B3}" destId="{FF9EC3AD-B426-4792-AA5E-06230E1F2DD8}" srcOrd="0" destOrd="0" parTransId="{B45B7BDE-EB46-4300-A0E5-4CAE84527123}" sibTransId="{313DAFDD-2122-46BC-BFB7-CAC5933199D7}"/>
    <dgm:cxn modelId="{A328DD88-B896-4713-86EF-54A5ABDEC953}" type="presOf" srcId="{FF9EC3AD-B426-4792-AA5E-06230E1F2DD8}" destId="{257FB28F-1ADF-42B6-81BB-8FF7C630D419}" srcOrd="0" destOrd="0" presId="urn:microsoft.com/office/officeart/2005/8/layout/default"/>
    <dgm:cxn modelId="{67487908-4694-4CBE-8349-30196BA2E01F}" srcId="{18AE5A7B-18AA-4AE2-8D1B-F64E365486B3}" destId="{C3B5B68B-D1A4-4D02-84ED-25CC9DCCBFAD}" srcOrd="1" destOrd="0" parTransId="{D1432D5C-9025-437A-99B2-DDDBD5B05367}" sibTransId="{4122329E-7539-43E7-9C4F-2F7446DD98F8}"/>
    <dgm:cxn modelId="{483BC162-0878-4908-9664-663EFEEEA573}" type="presOf" srcId="{C3B5B68B-D1A4-4D02-84ED-25CC9DCCBFAD}" destId="{9FB5F152-C873-4106-A150-A1E778ED7F13}" srcOrd="0" destOrd="0" presId="urn:microsoft.com/office/officeart/2005/8/layout/default"/>
    <dgm:cxn modelId="{E52629E9-A6B2-44C3-87FA-AE5655557DF4}" type="presOf" srcId="{18AE5A7B-18AA-4AE2-8D1B-F64E365486B3}" destId="{BA2639D4-B474-43A7-91B2-22A6E400BA2F}" srcOrd="0" destOrd="0" presId="urn:microsoft.com/office/officeart/2005/8/layout/default"/>
    <dgm:cxn modelId="{4BAF72A9-3FCD-4897-A277-12D8379869FE}" srcId="{18AE5A7B-18AA-4AE2-8D1B-F64E365486B3}" destId="{84C3F408-B520-4DDA-9932-C6C29604F7F4}" srcOrd="2" destOrd="0" parTransId="{648E824D-44D2-484D-9D9D-80E7838BD176}" sibTransId="{83EC6415-4437-4CAB-AE47-F5BD29F78252}"/>
    <dgm:cxn modelId="{7932426B-8523-4ACD-BC2E-B38903680DDB}" type="presOf" srcId="{84C3F408-B520-4DDA-9932-C6C29604F7F4}" destId="{080AF159-3DEC-4CBE-82EC-5A78766CB636}" srcOrd="0" destOrd="0" presId="urn:microsoft.com/office/officeart/2005/8/layout/default"/>
    <dgm:cxn modelId="{0F439975-8AFB-480C-824D-384E7D06E488}" type="presParOf" srcId="{BA2639D4-B474-43A7-91B2-22A6E400BA2F}" destId="{257FB28F-1ADF-42B6-81BB-8FF7C630D419}" srcOrd="0" destOrd="0" presId="urn:microsoft.com/office/officeart/2005/8/layout/default"/>
    <dgm:cxn modelId="{0AFF7D51-2BAE-402C-BAAA-76D1290079D8}" type="presParOf" srcId="{BA2639D4-B474-43A7-91B2-22A6E400BA2F}" destId="{5964E657-1AF8-436A-B4B5-109A94338339}" srcOrd="1" destOrd="0" presId="urn:microsoft.com/office/officeart/2005/8/layout/default"/>
    <dgm:cxn modelId="{B53C6983-7956-4A03-B68D-FD53F139CD7A}" type="presParOf" srcId="{BA2639D4-B474-43A7-91B2-22A6E400BA2F}" destId="{9FB5F152-C873-4106-A150-A1E778ED7F13}" srcOrd="2" destOrd="0" presId="urn:microsoft.com/office/officeart/2005/8/layout/default"/>
    <dgm:cxn modelId="{D349A243-2806-41B1-B2D8-EA119C62D693}" type="presParOf" srcId="{BA2639D4-B474-43A7-91B2-22A6E400BA2F}" destId="{91D525E7-85A2-4BA5-8240-322BE7FC2C88}" srcOrd="3" destOrd="0" presId="urn:microsoft.com/office/officeart/2005/8/layout/default"/>
    <dgm:cxn modelId="{8540C24C-618D-4D69-BB87-36E12C7FD0A1}" type="presParOf" srcId="{BA2639D4-B474-43A7-91B2-22A6E400BA2F}" destId="{080AF159-3DEC-4CBE-82EC-5A78766CB636}"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7FB28F-1ADF-42B6-81BB-8FF7C630D419}">
      <dsp:nvSpPr>
        <dsp:cNvPr id="0" name=""/>
        <dsp:cNvSpPr/>
      </dsp:nvSpPr>
      <dsp:spPr>
        <a:xfrm>
          <a:off x="0" y="579872"/>
          <a:ext cx="2462632" cy="1477579"/>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kern="1200" dirty="0" smtClean="0"/>
            <a:t>Налог на доходы физических лиц</a:t>
          </a:r>
          <a:endParaRPr lang="ru-RU" sz="1800" kern="1200" dirty="0"/>
        </a:p>
      </dsp:txBody>
      <dsp:txXfrm>
        <a:off x="0" y="579872"/>
        <a:ext cx="2462632" cy="1477579"/>
      </dsp:txXfrm>
    </dsp:sp>
    <dsp:sp modelId="{9FB5F152-C873-4106-A150-A1E778ED7F13}">
      <dsp:nvSpPr>
        <dsp:cNvPr id="0" name=""/>
        <dsp:cNvSpPr/>
      </dsp:nvSpPr>
      <dsp:spPr>
        <a:xfrm>
          <a:off x="2708895" y="579872"/>
          <a:ext cx="2462632" cy="1477579"/>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kern="1200" dirty="0" smtClean="0"/>
            <a:t>Восстановительная стоимость зеленых насаждений</a:t>
          </a:r>
          <a:endParaRPr lang="ru-RU" sz="1800" kern="1200" dirty="0"/>
        </a:p>
      </dsp:txBody>
      <dsp:txXfrm>
        <a:off x="2708895" y="579872"/>
        <a:ext cx="2462632" cy="1477579"/>
      </dsp:txXfrm>
    </dsp:sp>
    <dsp:sp modelId="{080AF159-3DEC-4CBE-82EC-5A78766CB636}">
      <dsp:nvSpPr>
        <dsp:cNvPr id="0" name=""/>
        <dsp:cNvSpPr/>
      </dsp:nvSpPr>
      <dsp:spPr>
        <a:xfrm>
          <a:off x="5417791" y="579872"/>
          <a:ext cx="2462632" cy="1477579"/>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kern="1200" dirty="0" smtClean="0"/>
            <a:t>Межбюджетные трансферты</a:t>
          </a:r>
          <a:endParaRPr lang="ru-RU" sz="1800" kern="1200" dirty="0"/>
        </a:p>
      </dsp:txBody>
      <dsp:txXfrm>
        <a:off x="5417791" y="579872"/>
        <a:ext cx="2462632" cy="147757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0.4625</cdr:x>
      <cdr:y>0</cdr:y>
    </cdr:from>
    <cdr:to>
      <cdr:x>0.95601</cdr:x>
      <cdr:y>1</cdr:y>
    </cdr:to>
    <cdr:sp macro="" textlink="">
      <cdr:nvSpPr>
        <cdr:cNvPr id="2" name="Вертикальный свиток 1"/>
        <cdr:cNvSpPr/>
      </cdr:nvSpPr>
      <cdr:spPr>
        <a:xfrm xmlns:a="http://schemas.openxmlformats.org/drawingml/2006/main">
          <a:off x="5328592" y="0"/>
          <a:ext cx="5685867" cy="6408712"/>
        </a:xfrm>
        <a:prstGeom xmlns:a="http://schemas.openxmlformats.org/drawingml/2006/main" prst="verticalScroll">
          <a:avLst/>
        </a:prstGeom>
        <a:solidFill xmlns:a="http://schemas.openxmlformats.org/drawingml/2006/main">
          <a:schemeClr val="accent1">
            <a:lumMod val="20000"/>
            <a:lumOff val="80000"/>
          </a:schemeClr>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ru-RU" sz="1300" b="1" i="1" u="sng" dirty="0" smtClean="0">
              <a:solidFill>
                <a:schemeClr val="tx1"/>
              </a:solidFill>
            </a:rPr>
            <a:t>Ремонт </a:t>
          </a:r>
          <a:r>
            <a:rPr lang="ru-RU" sz="1300" b="1" i="1" u="sng" dirty="0">
              <a:solidFill>
                <a:schemeClr val="tx1"/>
              </a:solidFill>
            </a:rPr>
            <a:t>асфальтобетонного покрытия</a:t>
          </a:r>
        </a:p>
        <a:p xmlns:a="http://schemas.openxmlformats.org/drawingml/2006/main">
          <a:pPr algn="ctr"/>
          <a:r>
            <a:rPr lang="ru-RU" sz="1300" b="1" dirty="0" smtClean="0">
              <a:solidFill>
                <a:schemeClr val="tx1"/>
              </a:solidFill>
            </a:rPr>
            <a:t> 8 адресов, 3705,3 м2</a:t>
          </a:r>
        </a:p>
        <a:p xmlns:a="http://schemas.openxmlformats.org/drawingml/2006/main">
          <a:pPr algn="ctr"/>
          <a:r>
            <a:rPr lang="ru-RU" sz="1300" b="1" i="1" dirty="0" smtClean="0">
              <a:solidFill>
                <a:schemeClr val="tx1"/>
              </a:solidFill>
            </a:rPr>
            <a:t>10 006,5 </a:t>
          </a:r>
          <a:r>
            <a:rPr lang="ru-RU" sz="1300" b="1" i="1" dirty="0" err="1" smtClean="0">
              <a:solidFill>
                <a:schemeClr val="tx1"/>
              </a:solidFill>
            </a:rPr>
            <a:t>тыс.руб</a:t>
          </a:r>
          <a:r>
            <a:rPr lang="ru-RU" sz="1300" b="1" i="1" dirty="0" smtClean="0">
              <a:solidFill>
                <a:schemeClr val="tx1"/>
              </a:solidFill>
            </a:rPr>
            <a:t>.   </a:t>
          </a:r>
        </a:p>
        <a:p xmlns:a="http://schemas.openxmlformats.org/drawingml/2006/main">
          <a:pPr algn="ctr"/>
          <a:endParaRPr lang="ru-RU" sz="1300" dirty="0" smtClean="0">
            <a:solidFill>
              <a:schemeClr val="tx1"/>
            </a:solidFill>
          </a:endParaRPr>
        </a:p>
        <a:p xmlns:a="http://schemas.openxmlformats.org/drawingml/2006/main">
          <a:pPr algn="ctr"/>
          <a:r>
            <a:rPr lang="ru-RU" sz="1300" b="1" i="1" u="sng" dirty="0">
              <a:solidFill>
                <a:schemeClr val="tx1"/>
              </a:solidFill>
            </a:rPr>
            <a:t>Устройство уширения </a:t>
          </a:r>
        </a:p>
        <a:p xmlns:a="http://schemas.openxmlformats.org/drawingml/2006/main">
          <a:pPr algn="ctr"/>
          <a:r>
            <a:rPr lang="ru-RU" sz="1300" b="1" dirty="0" smtClean="0">
              <a:solidFill>
                <a:schemeClr val="tx1"/>
              </a:solidFill>
            </a:rPr>
            <a:t>Трамвайный пр. д. 9 к. 2</a:t>
          </a:r>
        </a:p>
        <a:p xmlns:a="http://schemas.openxmlformats.org/drawingml/2006/main">
          <a:pPr algn="ctr"/>
          <a:r>
            <a:rPr lang="ru-RU" sz="1300" b="1" dirty="0" smtClean="0">
              <a:solidFill>
                <a:schemeClr val="tx1"/>
              </a:solidFill>
            </a:rPr>
            <a:t>102 м2</a:t>
          </a:r>
        </a:p>
        <a:p xmlns:a="http://schemas.openxmlformats.org/drawingml/2006/main">
          <a:pPr algn="ctr"/>
          <a:r>
            <a:rPr lang="ru-RU" sz="1300" b="1" i="1" dirty="0" smtClean="0">
              <a:solidFill>
                <a:schemeClr val="tx1"/>
              </a:solidFill>
            </a:rPr>
            <a:t>552,3 </a:t>
          </a:r>
          <a:r>
            <a:rPr lang="ru-RU" sz="1300" b="1" i="1" dirty="0" err="1" smtClean="0">
              <a:solidFill>
                <a:schemeClr val="tx1"/>
              </a:solidFill>
            </a:rPr>
            <a:t>тыс.руб</a:t>
          </a:r>
          <a:r>
            <a:rPr lang="ru-RU" sz="1300" b="1" i="1" dirty="0" smtClean="0">
              <a:solidFill>
                <a:schemeClr val="tx1"/>
              </a:solidFill>
            </a:rPr>
            <a:t>.</a:t>
          </a:r>
        </a:p>
        <a:p xmlns:a="http://schemas.openxmlformats.org/drawingml/2006/main">
          <a:pPr algn="ctr"/>
          <a:endParaRPr lang="ru-RU" sz="1300" b="1" dirty="0" smtClean="0">
            <a:solidFill>
              <a:schemeClr val="tx1"/>
            </a:solidFill>
          </a:endParaRPr>
        </a:p>
        <a:p xmlns:a="http://schemas.openxmlformats.org/drawingml/2006/main">
          <a:pPr algn="ctr"/>
          <a:r>
            <a:rPr lang="ru-RU" sz="1300" b="1" i="1" u="sng" dirty="0">
              <a:solidFill>
                <a:schemeClr val="tx1"/>
              </a:solidFill>
            </a:rPr>
            <a:t>Установка детского игрового и спортивного</a:t>
          </a:r>
        </a:p>
        <a:p xmlns:a="http://schemas.openxmlformats.org/drawingml/2006/main">
          <a:pPr algn="ctr"/>
          <a:r>
            <a:rPr lang="ru-RU" sz="1300" b="1" i="1" u="sng" dirty="0">
              <a:solidFill>
                <a:schemeClr val="tx1"/>
              </a:solidFill>
            </a:rPr>
            <a:t> оборудования</a:t>
          </a:r>
        </a:p>
        <a:p xmlns:a="http://schemas.openxmlformats.org/drawingml/2006/main">
          <a:pPr algn="ctr"/>
          <a:r>
            <a:rPr lang="ru-RU" sz="1300" b="1" dirty="0" smtClean="0">
              <a:solidFill>
                <a:schemeClr val="tx1"/>
              </a:solidFill>
            </a:rPr>
            <a:t>пр. Народного Ополчения д. 119</a:t>
          </a:r>
        </a:p>
        <a:p xmlns:a="http://schemas.openxmlformats.org/drawingml/2006/main">
          <a:pPr algn="ctr"/>
          <a:r>
            <a:rPr lang="ru-RU" sz="1300" b="1" dirty="0" smtClean="0">
              <a:solidFill>
                <a:schemeClr val="tx1"/>
              </a:solidFill>
            </a:rPr>
            <a:t>ул. Зины Портновой д. 10</a:t>
          </a:r>
        </a:p>
        <a:p xmlns:a="http://schemas.openxmlformats.org/drawingml/2006/main">
          <a:pPr algn="ctr"/>
          <a:r>
            <a:rPr lang="ru-RU" sz="1300" b="1" i="1" dirty="0" smtClean="0">
              <a:solidFill>
                <a:schemeClr val="tx1"/>
              </a:solidFill>
            </a:rPr>
            <a:t>4 696,5 </a:t>
          </a:r>
          <a:r>
            <a:rPr lang="ru-RU" sz="1300" b="1" i="1" dirty="0" err="1" smtClean="0">
              <a:solidFill>
                <a:schemeClr val="tx1"/>
              </a:solidFill>
            </a:rPr>
            <a:t>тыс.руб</a:t>
          </a:r>
          <a:r>
            <a:rPr lang="ru-RU" sz="1300" b="1" i="1" dirty="0" smtClean="0">
              <a:solidFill>
                <a:schemeClr val="tx1"/>
              </a:solidFill>
            </a:rPr>
            <a:t>.</a:t>
          </a:r>
        </a:p>
        <a:p xmlns:a="http://schemas.openxmlformats.org/drawingml/2006/main">
          <a:pPr algn="ctr"/>
          <a:r>
            <a:rPr lang="ru-RU" sz="1300" b="1" i="1" u="sng" dirty="0" smtClean="0">
              <a:solidFill>
                <a:schemeClr val="tx1"/>
              </a:solidFill>
            </a:rPr>
            <a:t>Ремонт основания детских и </a:t>
          </a:r>
        </a:p>
        <a:p xmlns:a="http://schemas.openxmlformats.org/drawingml/2006/main">
          <a:pPr algn="ctr"/>
          <a:r>
            <a:rPr lang="ru-RU" sz="1300" b="1" i="1" u="sng" dirty="0" smtClean="0">
              <a:solidFill>
                <a:schemeClr val="tx1"/>
              </a:solidFill>
            </a:rPr>
            <a:t>спортивных площадок 1275 м2</a:t>
          </a:r>
        </a:p>
        <a:p xmlns:a="http://schemas.openxmlformats.org/drawingml/2006/main">
          <a:pPr algn="ctr"/>
          <a:r>
            <a:rPr lang="ru-RU" sz="1300" b="1" i="1" dirty="0" smtClean="0">
              <a:solidFill>
                <a:schemeClr val="tx1"/>
              </a:solidFill>
            </a:rPr>
            <a:t>5 311,3 </a:t>
          </a:r>
          <a:r>
            <a:rPr lang="ru-RU" sz="1300" b="1" i="1" dirty="0" err="1" smtClean="0">
              <a:solidFill>
                <a:schemeClr val="tx1"/>
              </a:solidFill>
            </a:rPr>
            <a:t>тыс.руб</a:t>
          </a:r>
          <a:r>
            <a:rPr lang="ru-RU" sz="1300" b="1" i="1" dirty="0" smtClean="0">
              <a:solidFill>
                <a:schemeClr val="tx1"/>
              </a:solidFill>
            </a:rPr>
            <a:t>.</a:t>
          </a:r>
        </a:p>
        <a:p xmlns:a="http://schemas.openxmlformats.org/drawingml/2006/main">
          <a:pPr algn="ctr"/>
          <a:endParaRPr lang="ru-RU" sz="1300" b="1" i="1" dirty="0">
            <a:solidFill>
              <a:schemeClr val="tx1"/>
            </a:solidFill>
          </a:endParaRPr>
        </a:p>
        <a:p xmlns:a="http://schemas.openxmlformats.org/drawingml/2006/main">
          <a:pPr algn="ctr"/>
          <a:r>
            <a:rPr lang="ru-RU" sz="1300" b="1" i="1" u="sng" dirty="0" smtClean="0">
              <a:solidFill>
                <a:schemeClr val="tx1"/>
              </a:solidFill>
            </a:rPr>
            <a:t>Посадка деревьев</a:t>
          </a:r>
        </a:p>
        <a:p xmlns:a="http://schemas.openxmlformats.org/drawingml/2006/main">
          <a:pPr algn="ctr"/>
          <a:r>
            <a:rPr lang="ru-RU" sz="1300" b="1" i="1" dirty="0" smtClean="0">
              <a:solidFill>
                <a:schemeClr val="tx1"/>
              </a:solidFill>
            </a:rPr>
            <a:t>1 </a:t>
          </a:r>
          <a:r>
            <a:rPr lang="ru-RU" sz="1300" b="1" i="1" dirty="0">
              <a:solidFill>
                <a:schemeClr val="tx1"/>
              </a:solidFill>
            </a:rPr>
            <a:t>250,0 </a:t>
          </a:r>
          <a:r>
            <a:rPr lang="ru-RU" sz="1300" b="1" i="1" dirty="0" err="1">
              <a:solidFill>
                <a:schemeClr val="tx1"/>
              </a:solidFill>
            </a:rPr>
            <a:t>тыс.руб</a:t>
          </a:r>
          <a:r>
            <a:rPr lang="ru-RU" sz="1300" b="1" i="1" dirty="0" smtClean="0">
              <a:solidFill>
                <a:schemeClr val="tx1"/>
              </a:solidFill>
            </a:rPr>
            <a:t>.</a:t>
          </a:r>
        </a:p>
        <a:p xmlns:a="http://schemas.openxmlformats.org/drawingml/2006/main">
          <a:pPr algn="ctr"/>
          <a:endParaRPr lang="ru-RU" sz="1300" b="1" i="1" u="sng" dirty="0" smtClean="0">
            <a:solidFill>
              <a:schemeClr val="tx1"/>
            </a:solidFill>
          </a:endParaRPr>
        </a:p>
        <a:p xmlns:a="http://schemas.openxmlformats.org/drawingml/2006/main">
          <a:pPr algn="ctr"/>
          <a:r>
            <a:rPr lang="ru-RU" sz="1300" b="1" i="1" u="sng" dirty="0" smtClean="0">
              <a:solidFill>
                <a:schemeClr val="tx1"/>
              </a:solidFill>
            </a:rPr>
            <a:t>Санитарные рубки</a:t>
          </a:r>
        </a:p>
        <a:p xmlns:a="http://schemas.openxmlformats.org/drawingml/2006/main">
          <a:pPr algn="ctr"/>
          <a:r>
            <a:rPr lang="ru-RU" sz="1300" b="1" i="1" dirty="0">
              <a:solidFill>
                <a:schemeClr val="tx1"/>
              </a:solidFill>
            </a:rPr>
            <a:t>3 298,6 </a:t>
          </a:r>
          <a:r>
            <a:rPr lang="ru-RU" sz="1300" b="1" i="1" dirty="0" err="1">
              <a:solidFill>
                <a:schemeClr val="tx1"/>
              </a:solidFill>
            </a:rPr>
            <a:t>тыс.руб</a:t>
          </a:r>
          <a:r>
            <a:rPr lang="ru-RU" sz="1300" b="1" i="1" dirty="0">
              <a:solidFill>
                <a:schemeClr val="tx1"/>
              </a:solidFill>
            </a:rPr>
            <a:t>.</a:t>
          </a:r>
        </a:p>
        <a:p xmlns:a="http://schemas.openxmlformats.org/drawingml/2006/main">
          <a:pPr algn="ctr"/>
          <a:endParaRPr lang="ru-RU" sz="1300" b="1" u="sng" dirty="0">
            <a:solidFill>
              <a:schemeClr val="tx1"/>
            </a:solidFill>
          </a:endParaRPr>
        </a:p>
        <a:p xmlns:a="http://schemas.openxmlformats.org/drawingml/2006/main">
          <a:pPr algn="l"/>
          <a:r>
            <a:rPr lang="ru-RU" sz="1050" b="1" i="1" dirty="0" smtClean="0">
              <a:solidFill>
                <a:schemeClr val="tx1"/>
              </a:solidFill>
            </a:rPr>
            <a:t>Ведомственная целевая программа</a:t>
          </a:r>
        </a:p>
        <a:p xmlns:a="http://schemas.openxmlformats.org/drawingml/2006/main">
          <a:pPr algn="l"/>
          <a:r>
            <a:rPr lang="ru-RU" sz="1050" i="1" dirty="0" smtClean="0">
              <a:solidFill>
                <a:schemeClr val="tx1"/>
              </a:solidFill>
              <a:effectLst/>
              <a:latin typeface="Times New Roman" panose="02020603050405020304" pitchFamily="18" charset="0"/>
              <a:ea typeface="Times New Roman" panose="02020603050405020304" pitchFamily="18" charset="0"/>
            </a:rPr>
            <a:t>Осуществление благоустройства территории Муниципального Образования Муниципальный Округ </a:t>
          </a:r>
          <a:r>
            <a:rPr lang="ru-RU" sz="1050" i="1" dirty="0" err="1" smtClean="0">
              <a:solidFill>
                <a:schemeClr val="tx1"/>
              </a:solidFill>
              <a:effectLst/>
              <a:latin typeface="Times New Roman" panose="02020603050405020304" pitchFamily="18" charset="0"/>
              <a:ea typeface="Times New Roman" panose="02020603050405020304" pitchFamily="18" charset="0"/>
            </a:rPr>
            <a:t>Княжево</a:t>
          </a:r>
          <a:r>
            <a:rPr lang="ru-RU" sz="1050" i="1" dirty="0" smtClean="0">
              <a:solidFill>
                <a:schemeClr val="tx1"/>
              </a:solidFill>
              <a:effectLst/>
              <a:latin typeface="Times New Roman" panose="02020603050405020304" pitchFamily="18" charset="0"/>
              <a:ea typeface="Times New Roman" panose="02020603050405020304" pitchFamily="18" charset="0"/>
            </a:rPr>
            <a:t> в 2022 году</a:t>
          </a:r>
          <a:endParaRPr lang="ru-RU" sz="1050" i="1" dirty="0">
            <a:solidFill>
              <a:schemeClr val="tx1"/>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FB231C-BAE0-4F3F-B20E-C2943622F6C6}" type="datetimeFigureOut">
              <a:rPr lang="ru-RU" smtClean="0"/>
              <a:t>31.05.2022</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3BEAF2-7173-4056-82E0-1039A285E3A5}" type="slidenum">
              <a:rPr lang="ru-RU" smtClean="0"/>
              <a:t>‹#›</a:t>
            </a:fld>
            <a:endParaRPr lang="ru-RU"/>
          </a:p>
        </p:txBody>
      </p:sp>
    </p:spTree>
    <p:extLst>
      <p:ext uri="{BB962C8B-B14F-4D97-AF65-F5344CB8AC3E}">
        <p14:creationId xmlns:p14="http://schemas.microsoft.com/office/powerpoint/2010/main" val="168652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823BEAF2-7173-4056-82E0-1039A285E3A5}" type="slidenum">
              <a:rPr lang="ru-RU" smtClean="0"/>
              <a:t>12</a:t>
            </a:fld>
            <a:endParaRPr lang="ru-RU"/>
          </a:p>
        </p:txBody>
      </p:sp>
    </p:spTree>
    <p:extLst>
      <p:ext uri="{BB962C8B-B14F-4D97-AF65-F5344CB8AC3E}">
        <p14:creationId xmlns:p14="http://schemas.microsoft.com/office/powerpoint/2010/main" val="14473717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0F449D1E-ED44-4F46-94E8-FE5D01DDDF9C}" type="datetimeFigureOut">
              <a:rPr lang="ru-RU" smtClean="0"/>
              <a:t>31.05.2022</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7D5104DF-D338-4DB3-9CF3-FF4955B36044}" type="slidenum">
              <a:rPr lang="ru-RU" smtClean="0"/>
              <a:t>‹#›</a:t>
            </a:fld>
            <a:endParaRPr lang="ru-RU"/>
          </a:p>
        </p:txBody>
      </p:sp>
    </p:spTree>
    <p:extLst>
      <p:ext uri="{BB962C8B-B14F-4D97-AF65-F5344CB8AC3E}">
        <p14:creationId xmlns:p14="http://schemas.microsoft.com/office/powerpoint/2010/main" val="1877726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F449D1E-ED44-4F46-94E8-FE5D01DDDF9C}" type="datetimeFigureOut">
              <a:rPr lang="ru-RU" smtClean="0"/>
              <a:t>31.05.2022</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D5104DF-D338-4DB3-9CF3-FF4955B36044}" type="slidenum">
              <a:rPr lang="ru-RU" smtClean="0"/>
              <a:t>‹#›</a:t>
            </a:fld>
            <a:endParaRPr lang="ru-RU"/>
          </a:p>
        </p:txBody>
      </p:sp>
    </p:spTree>
    <p:extLst>
      <p:ext uri="{BB962C8B-B14F-4D97-AF65-F5344CB8AC3E}">
        <p14:creationId xmlns:p14="http://schemas.microsoft.com/office/powerpoint/2010/main" val="3207841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F449D1E-ED44-4F46-94E8-FE5D01DDDF9C}" type="datetimeFigureOut">
              <a:rPr lang="ru-RU" smtClean="0"/>
              <a:t>31.05.2022</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D5104DF-D338-4DB3-9CF3-FF4955B36044}" type="slidenum">
              <a:rPr lang="ru-RU" smtClean="0"/>
              <a:t>‹#›</a:t>
            </a:fld>
            <a:endParaRPr lang="ru-RU"/>
          </a:p>
        </p:txBody>
      </p:sp>
    </p:spTree>
    <p:extLst>
      <p:ext uri="{BB962C8B-B14F-4D97-AF65-F5344CB8AC3E}">
        <p14:creationId xmlns:p14="http://schemas.microsoft.com/office/powerpoint/2010/main" val="4154094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0F449D1E-ED44-4F46-94E8-FE5D01DDDF9C}" type="datetimeFigureOut">
              <a:rPr lang="ru-RU" smtClean="0"/>
              <a:t>31.05.2022</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7D5104DF-D338-4DB3-9CF3-FF4955B36044}" type="slidenum">
              <a:rPr lang="ru-RU" smtClean="0"/>
              <a:t>‹#›</a:t>
            </a:fld>
            <a:endParaRPr lang="ru-RU"/>
          </a:p>
        </p:txBody>
      </p:sp>
    </p:spTree>
    <p:extLst>
      <p:ext uri="{BB962C8B-B14F-4D97-AF65-F5344CB8AC3E}">
        <p14:creationId xmlns:p14="http://schemas.microsoft.com/office/powerpoint/2010/main" val="4190104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0F449D1E-ED44-4F46-94E8-FE5D01DDDF9C}" type="datetimeFigureOut">
              <a:rPr lang="ru-RU" smtClean="0"/>
              <a:t>31.05.2022</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7D5104DF-D338-4DB3-9CF3-FF4955B36044}" type="slidenum">
              <a:rPr lang="ru-RU" smtClean="0"/>
              <a:t>‹#›</a:t>
            </a:fld>
            <a:endParaRPr lang="ru-RU"/>
          </a:p>
        </p:txBody>
      </p:sp>
    </p:spTree>
    <p:extLst>
      <p:ext uri="{BB962C8B-B14F-4D97-AF65-F5344CB8AC3E}">
        <p14:creationId xmlns:p14="http://schemas.microsoft.com/office/powerpoint/2010/main" val="615089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0F449D1E-ED44-4F46-94E8-FE5D01DDDF9C}" type="datetimeFigureOut">
              <a:rPr lang="ru-RU" smtClean="0"/>
              <a:t>31.05.2022</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7D5104DF-D338-4DB3-9CF3-FF4955B36044}" type="slidenum">
              <a:rPr lang="ru-RU" smtClean="0"/>
              <a:t>‹#›</a:t>
            </a:fld>
            <a:endParaRPr lang="ru-RU"/>
          </a:p>
        </p:txBody>
      </p:sp>
    </p:spTree>
    <p:extLst>
      <p:ext uri="{BB962C8B-B14F-4D97-AF65-F5344CB8AC3E}">
        <p14:creationId xmlns:p14="http://schemas.microsoft.com/office/powerpoint/2010/main" val="19927622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449D1E-ED44-4F46-94E8-FE5D01DDDF9C}" type="datetimeFigureOut">
              <a:rPr lang="ru-RU" smtClean="0"/>
              <a:t>31.05.2022</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D5104DF-D338-4DB3-9CF3-FF4955B36044}" type="slidenum">
              <a:rPr lang="ru-RU" smtClean="0"/>
              <a:t>‹#›</a:t>
            </a:fld>
            <a:endParaRPr lang="ru-RU"/>
          </a:p>
        </p:txBody>
      </p:sp>
    </p:spTree>
    <p:extLst>
      <p:ext uri="{BB962C8B-B14F-4D97-AF65-F5344CB8AC3E}">
        <p14:creationId xmlns:p14="http://schemas.microsoft.com/office/powerpoint/2010/main" val="1578508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0F449D1E-ED44-4F46-94E8-FE5D01DDDF9C}" type="datetimeFigureOut">
              <a:rPr lang="ru-RU" smtClean="0"/>
              <a:t>31.05.2022</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D5104DF-D338-4DB3-9CF3-FF4955B36044}" type="slidenum">
              <a:rPr lang="ru-RU" smtClean="0"/>
              <a:t>‹#›</a:t>
            </a:fld>
            <a:endParaRPr lang="ru-RU"/>
          </a:p>
        </p:txBody>
      </p:sp>
    </p:spTree>
    <p:extLst>
      <p:ext uri="{BB962C8B-B14F-4D97-AF65-F5344CB8AC3E}">
        <p14:creationId xmlns:p14="http://schemas.microsoft.com/office/powerpoint/2010/main" val="3483922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0F449D1E-ED44-4F46-94E8-FE5D01DDDF9C}" type="datetimeFigureOut">
              <a:rPr lang="ru-RU" smtClean="0"/>
              <a:t>31.05.2022</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D5104DF-D338-4DB3-9CF3-FF4955B36044}" type="slidenum">
              <a:rPr lang="ru-RU" smtClean="0"/>
              <a:t>‹#›</a:t>
            </a:fld>
            <a:endParaRPr lang="ru-RU"/>
          </a:p>
        </p:txBody>
      </p:sp>
    </p:spTree>
    <p:extLst>
      <p:ext uri="{BB962C8B-B14F-4D97-AF65-F5344CB8AC3E}">
        <p14:creationId xmlns:p14="http://schemas.microsoft.com/office/powerpoint/2010/main" val="76488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F449D1E-ED44-4F46-94E8-FE5D01DDDF9C}" type="datetimeFigureOut">
              <a:rPr lang="ru-RU" smtClean="0"/>
              <a:t>31.05.2022</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D5104DF-D338-4DB3-9CF3-FF4955B36044}" type="slidenum">
              <a:rPr lang="ru-RU" smtClean="0"/>
              <a:t>‹#›</a:t>
            </a:fld>
            <a:endParaRPr lang="ru-RU"/>
          </a:p>
        </p:txBody>
      </p:sp>
    </p:spTree>
    <p:extLst>
      <p:ext uri="{BB962C8B-B14F-4D97-AF65-F5344CB8AC3E}">
        <p14:creationId xmlns:p14="http://schemas.microsoft.com/office/powerpoint/2010/main" val="4094375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F449D1E-ED44-4F46-94E8-FE5D01DDDF9C}" type="datetimeFigureOut">
              <a:rPr lang="ru-RU" smtClean="0"/>
              <a:t>31.05.2022</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D5104DF-D338-4DB3-9CF3-FF4955B36044}"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393513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0F449D1E-ED44-4F46-94E8-FE5D01DDDF9C}" type="datetimeFigureOut">
              <a:rPr lang="ru-RU" smtClean="0"/>
              <a:t>31.05.2022</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D5104DF-D338-4DB3-9CF3-FF4955B36044}" type="slidenum">
              <a:rPr lang="ru-RU" smtClean="0"/>
              <a:t>‹#›</a:t>
            </a:fld>
            <a:endParaRPr lang="ru-RU"/>
          </a:p>
        </p:txBody>
      </p:sp>
    </p:spTree>
    <p:extLst>
      <p:ext uri="{BB962C8B-B14F-4D97-AF65-F5344CB8AC3E}">
        <p14:creationId xmlns:p14="http://schemas.microsoft.com/office/powerpoint/2010/main" val="21325858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0F449D1E-ED44-4F46-94E8-FE5D01DDDF9C}" type="datetimeFigureOut">
              <a:rPr lang="ru-RU" smtClean="0"/>
              <a:t>31.05.2022</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D5104DF-D338-4DB3-9CF3-FF4955B36044}"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684055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0F449D1E-ED44-4F46-94E8-FE5D01DDDF9C}" type="datetimeFigureOut">
              <a:rPr lang="ru-RU" smtClean="0"/>
              <a:t>31.05.2022</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D5104DF-D338-4DB3-9CF3-FF4955B36044}" type="slidenum">
              <a:rPr lang="ru-RU" smtClean="0"/>
              <a:t>‹#›</a:t>
            </a:fld>
            <a:endParaRPr lang="ru-RU"/>
          </a:p>
        </p:txBody>
      </p:sp>
    </p:spTree>
    <p:extLst>
      <p:ext uri="{BB962C8B-B14F-4D97-AF65-F5344CB8AC3E}">
        <p14:creationId xmlns:p14="http://schemas.microsoft.com/office/powerpoint/2010/main" val="27017327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F449D1E-ED44-4F46-94E8-FE5D01DDDF9C}" type="datetimeFigureOut">
              <a:rPr lang="ru-RU" smtClean="0"/>
              <a:t>31.05.2022</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D5104DF-D338-4DB3-9CF3-FF4955B36044}" type="slidenum">
              <a:rPr lang="ru-RU" smtClean="0"/>
              <a:t>‹#›</a:t>
            </a:fld>
            <a:endParaRPr lang="ru-RU"/>
          </a:p>
        </p:txBody>
      </p:sp>
    </p:spTree>
    <p:extLst>
      <p:ext uri="{BB962C8B-B14F-4D97-AF65-F5344CB8AC3E}">
        <p14:creationId xmlns:p14="http://schemas.microsoft.com/office/powerpoint/2010/main" val="28224402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F449D1E-ED44-4F46-94E8-FE5D01DDDF9C}" type="datetimeFigureOut">
              <a:rPr lang="ru-RU" smtClean="0"/>
              <a:t>31.05.2022</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D5104DF-D338-4DB3-9CF3-FF4955B36044}" type="slidenum">
              <a:rPr lang="ru-RU" smtClean="0"/>
              <a:t>‹#›</a:t>
            </a:fld>
            <a:endParaRPr lang="ru-RU"/>
          </a:p>
        </p:txBody>
      </p:sp>
    </p:spTree>
    <p:extLst>
      <p:ext uri="{BB962C8B-B14F-4D97-AF65-F5344CB8AC3E}">
        <p14:creationId xmlns:p14="http://schemas.microsoft.com/office/powerpoint/2010/main" val="2245686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0F449D1E-ED44-4F46-94E8-FE5D01DDDF9C}" type="datetimeFigureOut">
              <a:rPr lang="ru-RU" smtClean="0"/>
              <a:t>31.05.2022</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7D5104DF-D338-4DB3-9CF3-FF4955B36044}" type="slidenum">
              <a:rPr lang="ru-RU" smtClean="0"/>
              <a:t>‹#›</a:t>
            </a:fld>
            <a:endParaRPr lang="ru-RU"/>
          </a:p>
        </p:txBody>
      </p:sp>
    </p:spTree>
    <p:extLst>
      <p:ext uri="{BB962C8B-B14F-4D97-AF65-F5344CB8AC3E}">
        <p14:creationId xmlns:p14="http://schemas.microsoft.com/office/powerpoint/2010/main" val="438646924"/>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 id="2147483753"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 Id="rId5" Type="http://schemas.openxmlformats.org/officeDocument/2006/relationships/image" Target="../media/image12.jpe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 Id="rId6" Type="http://schemas.openxmlformats.org/officeDocument/2006/relationships/chart" Target="../charts/chart3.xml"/><Relationship Id="rId5" Type="http://schemas.openxmlformats.org/officeDocument/2006/relationships/image" Target="../media/image16.jpe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 Id="rId4" Type="http://schemas.openxmlformats.org/officeDocument/2006/relationships/comments" Target="../comments/comment1.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7608" y="1916832"/>
            <a:ext cx="6827237" cy="4267023"/>
          </a:xfrm>
          <a:prstGeom prst="rect">
            <a:avLst/>
          </a:prstGeom>
        </p:spPr>
      </p:pic>
      <p:sp>
        <p:nvSpPr>
          <p:cNvPr id="2" name="Заголовок 1"/>
          <p:cNvSpPr>
            <a:spLocks noGrp="1"/>
          </p:cNvSpPr>
          <p:nvPr>
            <p:ph type="ctrTitle"/>
          </p:nvPr>
        </p:nvSpPr>
        <p:spPr>
          <a:xfrm>
            <a:off x="335360" y="332657"/>
            <a:ext cx="8699375" cy="1152127"/>
          </a:xfrm>
        </p:spPr>
        <p:txBody>
          <a:bodyPr>
            <a:normAutofit fontScale="90000"/>
          </a:bodyPr>
          <a:lstStyle/>
          <a:p>
            <a:r>
              <a:rPr lang="ru-RU" sz="2400" i="1" dirty="0" smtClean="0">
                <a:latin typeface="Bookman Old Style" panose="02050604050505020204" pitchFamily="18" charset="0"/>
              </a:rPr>
              <a:t>Внутригородское муниципальное образование города федерального значения Санкт-Петербурга муниципальный округ Княжево</a:t>
            </a:r>
            <a:endParaRPr lang="ru-RU" sz="2400" i="1" dirty="0">
              <a:latin typeface="Bookman Old Style" panose="02050604050505020204" pitchFamily="18" charset="0"/>
            </a:endParaRPr>
          </a:p>
        </p:txBody>
      </p:sp>
      <p:sp>
        <p:nvSpPr>
          <p:cNvPr id="3" name="Подзаголовок 2"/>
          <p:cNvSpPr>
            <a:spLocks noGrp="1"/>
          </p:cNvSpPr>
          <p:nvPr>
            <p:ph type="subTitle" idx="1"/>
          </p:nvPr>
        </p:nvSpPr>
        <p:spPr>
          <a:xfrm>
            <a:off x="2567608" y="1625190"/>
            <a:ext cx="8352929" cy="1152128"/>
          </a:xfrm>
        </p:spPr>
        <p:txBody>
          <a:bodyPr>
            <a:normAutofit/>
          </a:bodyPr>
          <a:lstStyle/>
          <a:p>
            <a:pPr algn="ctr"/>
            <a:endParaRPr lang="ru-RU" sz="2200" dirty="0" smtClean="0">
              <a:solidFill>
                <a:schemeClr val="tx1">
                  <a:lumMod val="85000"/>
                  <a:lumOff val="15000"/>
                </a:schemeClr>
              </a:solidFill>
              <a:latin typeface="Bookman Old Style" panose="02050604050505020204" pitchFamily="18" charset="0"/>
              <a:ea typeface="+mj-ea"/>
              <a:cs typeface="+mj-cs"/>
            </a:endParaRPr>
          </a:p>
          <a:p>
            <a:r>
              <a:rPr lang="ru-RU" sz="2800" b="1" dirty="0" smtClean="0">
                <a:solidFill>
                  <a:srgbClr val="FF0000"/>
                </a:solidFill>
                <a:effectLst>
                  <a:outerShdw blurRad="38100" dist="38100" dir="2700000" algn="tl">
                    <a:srgbClr val="000000">
                      <a:alpha val="43137"/>
                    </a:srgbClr>
                  </a:outerShdw>
                </a:effectLst>
                <a:latin typeface="Bookman Old Style" panose="02050604050505020204" pitchFamily="18" charset="0"/>
                <a:ea typeface="+mj-ea"/>
                <a:cs typeface="+mj-cs"/>
              </a:rPr>
              <a:t>Бюджет </a:t>
            </a:r>
            <a:r>
              <a:rPr lang="ru-RU" sz="2800" b="1" dirty="0">
                <a:solidFill>
                  <a:srgbClr val="FF0000"/>
                </a:solidFill>
                <a:effectLst>
                  <a:outerShdw blurRad="38100" dist="38100" dir="2700000" algn="tl">
                    <a:srgbClr val="000000">
                      <a:alpha val="43137"/>
                    </a:srgbClr>
                  </a:outerShdw>
                </a:effectLst>
                <a:latin typeface="Bookman Old Style" panose="02050604050505020204" pitchFamily="18" charset="0"/>
                <a:ea typeface="+mj-ea"/>
                <a:cs typeface="+mj-cs"/>
              </a:rPr>
              <a:t>для граждан на 2022 год</a:t>
            </a: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66847" y="260648"/>
            <a:ext cx="1525692"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5591944" y="6222249"/>
            <a:ext cx="6096000" cy="635751"/>
          </a:xfrm>
          <a:prstGeom prst="rect">
            <a:avLst/>
          </a:prstGeom>
        </p:spPr>
        <p:txBody>
          <a:bodyPr>
            <a:spAutoFit/>
          </a:bodyPr>
          <a:lstStyle/>
          <a:p>
            <a:pPr>
              <a:lnSpc>
                <a:spcPct val="107000"/>
              </a:lnSpc>
              <a:spcAft>
                <a:spcPts val="800"/>
              </a:spcAft>
            </a:pPr>
            <a:r>
              <a:rPr lang="ru-RU" sz="1100" i="1" dirty="0">
                <a:latin typeface="Calibri" panose="020F0502020204030204" pitchFamily="34" charset="0"/>
                <a:ea typeface="Calibri" panose="020F0502020204030204" pitchFamily="34" charset="0"/>
                <a:cs typeface="Times New Roman" panose="02020603050405020304" pitchFamily="18" charset="0"/>
              </a:rPr>
              <a:t>Решение № 8-1 от 06.12.2021г. «О бюджете внутригородского муниципального образования города федерального значения Санкт-Петербурга муниципальный округ </a:t>
            </a:r>
            <a:r>
              <a:rPr lang="ru-RU" sz="1100" i="1" dirty="0" err="1">
                <a:latin typeface="Calibri" panose="020F0502020204030204" pitchFamily="34" charset="0"/>
                <a:ea typeface="Calibri" panose="020F0502020204030204" pitchFamily="34" charset="0"/>
                <a:cs typeface="Times New Roman" panose="02020603050405020304" pitchFamily="18" charset="0"/>
              </a:rPr>
              <a:t>Княжево</a:t>
            </a:r>
            <a:r>
              <a:rPr lang="ru-RU" sz="1100" i="1" dirty="0">
                <a:latin typeface="Calibri" panose="020F0502020204030204" pitchFamily="34" charset="0"/>
                <a:ea typeface="Calibri" panose="020F0502020204030204" pitchFamily="34" charset="0"/>
                <a:cs typeface="Times New Roman" panose="02020603050405020304" pitchFamily="18" charset="0"/>
              </a:rPr>
              <a:t> на 2022 год» (в ред. Решения № 1-1 от 04.03.2022г.)</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117441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19536" y="260648"/>
            <a:ext cx="9585075" cy="1224136"/>
          </a:xfrm>
        </p:spPr>
        <p:txBody>
          <a:bodyPr/>
          <a:lstStyle/>
          <a:p>
            <a:pPr algn="ctr"/>
            <a:r>
              <a:rPr lang="ru-RU" dirty="0" smtClean="0"/>
              <a:t>Основные характеристики ВМО СПБ МО Княжево</a:t>
            </a:r>
            <a:endParaRPr lang="ru-RU" dirty="0"/>
          </a:p>
        </p:txBody>
      </p:sp>
      <p:pic>
        <p:nvPicPr>
          <p:cNvPr id="41" name="Рисунок 4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392" y="1268760"/>
            <a:ext cx="4171354" cy="5256584"/>
          </a:xfrm>
          <a:prstGeom prst="rect">
            <a:avLst/>
          </a:prstGeom>
        </p:spPr>
      </p:pic>
      <p:sp>
        <p:nvSpPr>
          <p:cNvPr id="51" name="Прямоугольник 50"/>
          <p:cNvSpPr/>
          <p:nvPr/>
        </p:nvSpPr>
        <p:spPr>
          <a:xfrm>
            <a:off x="5159896" y="2060848"/>
            <a:ext cx="6456040" cy="3352328"/>
          </a:xfrm>
          <a:prstGeom prst="rect">
            <a:avLst/>
          </a:prstGeom>
        </p:spPr>
        <p:txBody>
          <a:bodyPr wrap="square">
            <a:spAutoFit/>
          </a:bodyPr>
          <a:lstStyle/>
          <a:p>
            <a:pPr marL="342900" lvl="0" indent="-342900">
              <a:lnSpc>
                <a:spcPct val="107000"/>
              </a:lnSpc>
              <a:spcAft>
                <a:spcPts val="0"/>
              </a:spcAft>
              <a:buFont typeface="Symbol" panose="05050102010706020507" pitchFamily="18" charset="2"/>
              <a:buChar char=""/>
            </a:pPr>
            <a:r>
              <a:rPr lang="ru-RU" dirty="0">
                <a:latin typeface="Calibri" panose="020F0502020204030204" pitchFamily="34" charset="0"/>
                <a:ea typeface="Calibri" panose="020F0502020204030204" pitchFamily="34" charset="0"/>
                <a:cs typeface="Calibri" panose="020F0502020204030204" pitchFamily="34" charset="0"/>
              </a:rPr>
              <a:t>Площадь</a:t>
            </a:r>
            <a:r>
              <a:rPr lang="ru-RU" dirty="0">
                <a:latin typeface="Albertus Extra Bold" panose="020E0802040304020204" pitchFamily="34" charset="0"/>
                <a:ea typeface="Calibri" panose="020F0502020204030204" pitchFamily="34" charset="0"/>
                <a:cs typeface="Times New Roman" panose="02020603050405020304" pitchFamily="18" charset="0"/>
              </a:rPr>
              <a:t> – </a:t>
            </a:r>
            <a:r>
              <a:rPr lang="ru-RU" dirty="0">
                <a:latin typeface="Calibri" panose="020F0502020204030204" pitchFamily="34" charset="0"/>
                <a:ea typeface="Calibri" panose="020F0502020204030204" pitchFamily="34" charset="0"/>
                <a:cs typeface="Calibri" panose="020F0502020204030204" pitchFamily="34" charset="0"/>
              </a:rPr>
              <a:t>около</a:t>
            </a:r>
            <a:r>
              <a:rPr lang="ru-RU" dirty="0">
                <a:latin typeface="Albertus Extra Bold" panose="020E0802040304020204" pitchFamily="34" charset="0"/>
                <a:ea typeface="Calibri" panose="020F0502020204030204" pitchFamily="34" charset="0"/>
                <a:cs typeface="Times New Roman" panose="02020603050405020304" pitchFamily="18" charset="0"/>
              </a:rPr>
              <a:t> 4 543 </a:t>
            </a:r>
            <a:r>
              <a:rPr lang="ru-RU" dirty="0" err="1">
                <a:latin typeface="Calibri" panose="020F0502020204030204" pitchFamily="34" charset="0"/>
                <a:ea typeface="Calibri" panose="020F0502020204030204" pitchFamily="34" charset="0"/>
                <a:cs typeface="Calibri" panose="020F0502020204030204" pitchFamily="34" charset="0"/>
              </a:rPr>
              <a:t>кв</a:t>
            </a:r>
            <a:r>
              <a:rPr lang="ru-RU" dirty="0" err="1">
                <a:latin typeface="Albertus Extra Bold" panose="020E0802040304020204" pitchFamily="34" charset="0"/>
                <a:ea typeface="Calibri" panose="020F0502020204030204" pitchFamily="34" charset="0"/>
                <a:cs typeface="Times New Roman" panose="02020603050405020304" pitchFamily="18" charset="0"/>
              </a:rPr>
              <a:t>.</a:t>
            </a:r>
            <a:r>
              <a:rPr lang="ru-RU" dirty="0" err="1">
                <a:latin typeface="Calibri" panose="020F0502020204030204" pitchFamily="34" charset="0"/>
                <a:ea typeface="Calibri" panose="020F0502020204030204" pitchFamily="34" charset="0"/>
                <a:cs typeface="Calibri" panose="020F0502020204030204" pitchFamily="34" charset="0"/>
              </a:rPr>
              <a:t>м</a:t>
            </a:r>
            <a:r>
              <a:rPr lang="ru-RU" dirty="0">
                <a:latin typeface="Albertus Extra Bold" panose="020E0802040304020204" pitchFamily="34" charset="0"/>
                <a:ea typeface="Calibri" panose="020F0502020204030204" pitchFamily="34" charset="0"/>
                <a:cs typeface="Times New Roman" panose="02020603050405020304" pitchFamily="18" charset="0"/>
              </a:rPr>
              <a:t>.</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ru-RU" dirty="0">
                <a:latin typeface="Calibri" panose="020F0502020204030204" pitchFamily="34" charset="0"/>
                <a:ea typeface="Calibri" panose="020F0502020204030204" pitchFamily="34" charset="0"/>
                <a:cs typeface="Calibri" panose="020F0502020204030204" pitchFamily="34" charset="0"/>
              </a:rPr>
              <a:t>Общая</a:t>
            </a:r>
            <a:r>
              <a:rPr lang="ru-RU" dirty="0">
                <a:latin typeface="Albertus Extra Bold" panose="020E0802040304020204" pitchFamily="34" charset="0"/>
                <a:ea typeface="Calibri" panose="020F0502020204030204" pitchFamily="34" charset="0"/>
                <a:cs typeface="Times New Roman" panose="02020603050405020304" pitchFamily="18" charset="0"/>
              </a:rPr>
              <a:t> </a:t>
            </a:r>
            <a:r>
              <a:rPr lang="ru-RU" dirty="0">
                <a:latin typeface="Calibri" panose="020F0502020204030204" pitchFamily="34" charset="0"/>
                <a:ea typeface="Calibri" panose="020F0502020204030204" pitchFamily="34" charset="0"/>
                <a:cs typeface="Calibri" panose="020F0502020204030204" pitchFamily="34" charset="0"/>
              </a:rPr>
              <a:t>площадь</a:t>
            </a:r>
            <a:r>
              <a:rPr lang="ru-RU" dirty="0">
                <a:latin typeface="Albertus Extra Bold" panose="020E0802040304020204" pitchFamily="34" charset="0"/>
                <a:ea typeface="Calibri" panose="020F0502020204030204" pitchFamily="34" charset="0"/>
                <a:cs typeface="Times New Roman" panose="02020603050405020304" pitchFamily="18" charset="0"/>
              </a:rPr>
              <a:t> </a:t>
            </a:r>
            <a:r>
              <a:rPr lang="ru-RU" dirty="0">
                <a:latin typeface="Calibri" panose="020F0502020204030204" pitchFamily="34" charset="0"/>
                <a:ea typeface="Calibri" panose="020F0502020204030204" pitchFamily="34" charset="0"/>
                <a:cs typeface="Calibri" panose="020F0502020204030204" pitchFamily="34" charset="0"/>
              </a:rPr>
              <a:t>зеленых</a:t>
            </a:r>
            <a:r>
              <a:rPr lang="ru-RU" dirty="0">
                <a:latin typeface="Albertus Extra Bold" panose="020E0802040304020204" pitchFamily="34" charset="0"/>
                <a:ea typeface="Calibri" panose="020F0502020204030204" pitchFamily="34" charset="0"/>
                <a:cs typeface="Times New Roman" panose="02020603050405020304" pitchFamily="18" charset="0"/>
              </a:rPr>
              <a:t> </a:t>
            </a:r>
            <a:r>
              <a:rPr lang="ru-RU" dirty="0">
                <a:latin typeface="Calibri" panose="020F0502020204030204" pitchFamily="34" charset="0"/>
                <a:ea typeface="Calibri" panose="020F0502020204030204" pitchFamily="34" charset="0"/>
                <a:cs typeface="Calibri" panose="020F0502020204030204" pitchFamily="34" charset="0"/>
              </a:rPr>
              <a:t>насаждений</a:t>
            </a:r>
            <a:r>
              <a:rPr lang="ru-RU" dirty="0">
                <a:latin typeface="Albertus Extra Bold" panose="020E0802040304020204" pitchFamily="34" charset="0"/>
                <a:ea typeface="Calibri" panose="020F0502020204030204" pitchFamily="34" charset="0"/>
                <a:cs typeface="Times New Roman" panose="02020603050405020304" pitchFamily="18" charset="0"/>
              </a:rPr>
              <a:t> – 257 787 </a:t>
            </a:r>
            <a:r>
              <a:rPr lang="ru-RU" dirty="0" err="1">
                <a:latin typeface="Calibri" panose="020F0502020204030204" pitchFamily="34" charset="0"/>
                <a:ea typeface="Calibri" panose="020F0502020204030204" pitchFamily="34" charset="0"/>
                <a:cs typeface="Calibri" panose="020F0502020204030204" pitchFamily="34" charset="0"/>
              </a:rPr>
              <a:t>кв</a:t>
            </a:r>
            <a:r>
              <a:rPr lang="ru-RU" dirty="0" err="1">
                <a:latin typeface="Albertus Extra Bold" panose="020E0802040304020204" pitchFamily="34" charset="0"/>
                <a:ea typeface="Calibri" panose="020F0502020204030204" pitchFamily="34" charset="0"/>
                <a:cs typeface="Times New Roman" panose="02020603050405020304" pitchFamily="18" charset="0"/>
              </a:rPr>
              <a:t>.</a:t>
            </a:r>
            <a:r>
              <a:rPr lang="ru-RU" dirty="0" err="1">
                <a:latin typeface="Calibri" panose="020F0502020204030204" pitchFamily="34" charset="0"/>
                <a:ea typeface="Calibri" panose="020F0502020204030204" pitchFamily="34" charset="0"/>
                <a:cs typeface="Calibri" panose="020F0502020204030204" pitchFamily="34" charset="0"/>
              </a:rPr>
              <a:t>м</a:t>
            </a:r>
            <a:r>
              <a:rPr lang="ru-RU" dirty="0">
                <a:latin typeface="Albertus Extra Bold" panose="020E0802040304020204" pitchFamily="34" charset="0"/>
                <a:ea typeface="Calibri" panose="020F0502020204030204" pitchFamily="34" charset="0"/>
                <a:cs typeface="Times New Roman" panose="02020603050405020304" pitchFamily="18" charset="0"/>
              </a:rPr>
              <a:t>.</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ru-RU" dirty="0">
                <a:latin typeface="Calibri" panose="020F0502020204030204" pitchFamily="34" charset="0"/>
                <a:ea typeface="Calibri" panose="020F0502020204030204" pitchFamily="34" charset="0"/>
                <a:cs typeface="Calibri" panose="020F0502020204030204" pitchFamily="34" charset="0"/>
              </a:rPr>
              <a:t>Число</a:t>
            </a:r>
            <a:r>
              <a:rPr lang="ru-RU" dirty="0">
                <a:latin typeface="Albertus Extra Bold" panose="020E0802040304020204" pitchFamily="34" charset="0"/>
                <a:ea typeface="Calibri" panose="020F0502020204030204" pitchFamily="34" charset="0"/>
                <a:cs typeface="Times New Roman" panose="02020603050405020304" pitchFamily="18" charset="0"/>
              </a:rPr>
              <a:t> </a:t>
            </a:r>
            <a:r>
              <a:rPr lang="ru-RU" dirty="0">
                <a:latin typeface="Calibri" panose="020F0502020204030204" pitchFamily="34" charset="0"/>
                <a:ea typeface="Calibri" panose="020F0502020204030204" pitchFamily="34" charset="0"/>
                <a:cs typeface="Calibri" panose="020F0502020204030204" pitchFamily="34" charset="0"/>
              </a:rPr>
              <a:t>жителей</a:t>
            </a:r>
            <a:r>
              <a:rPr lang="ru-RU" dirty="0">
                <a:latin typeface="Albertus Extra Bold" panose="020E0802040304020204" pitchFamily="34" charset="0"/>
                <a:ea typeface="Calibri" panose="020F0502020204030204" pitchFamily="34" charset="0"/>
                <a:cs typeface="Times New Roman" panose="02020603050405020304" pitchFamily="18" charset="0"/>
              </a:rPr>
              <a:t> </a:t>
            </a:r>
            <a:r>
              <a:rPr lang="ru-RU" dirty="0">
                <a:latin typeface="Calibri" panose="020F0502020204030204" pitchFamily="34" charset="0"/>
                <a:ea typeface="Calibri" panose="020F0502020204030204" pitchFamily="34" charset="0"/>
                <a:cs typeface="Calibri" panose="020F0502020204030204" pitchFamily="34" charset="0"/>
              </a:rPr>
              <a:t>на</a:t>
            </a:r>
            <a:r>
              <a:rPr lang="ru-RU" dirty="0">
                <a:latin typeface="Albertus Extra Bold" panose="020E0802040304020204" pitchFamily="34" charset="0"/>
                <a:ea typeface="Calibri" panose="020F0502020204030204" pitchFamily="34" charset="0"/>
                <a:cs typeface="Times New Roman" panose="02020603050405020304" pitchFamily="18" charset="0"/>
              </a:rPr>
              <a:t> 01.01.2021 – 59 737 </a:t>
            </a:r>
            <a:r>
              <a:rPr lang="ru-RU" dirty="0">
                <a:latin typeface="Calibri" panose="020F0502020204030204" pitchFamily="34" charset="0"/>
                <a:ea typeface="Calibri" panose="020F0502020204030204" pitchFamily="34" charset="0"/>
                <a:cs typeface="Calibri" panose="020F0502020204030204" pitchFamily="34" charset="0"/>
              </a:rPr>
              <a:t>человек</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ru-RU" dirty="0">
                <a:latin typeface="Calibri" panose="020F0502020204030204" pitchFamily="34" charset="0"/>
                <a:ea typeface="Calibri" panose="020F0502020204030204" pitchFamily="34" charset="0"/>
                <a:cs typeface="Calibri" panose="020F0502020204030204" pitchFamily="34" charset="0"/>
              </a:rPr>
              <a:t>Общеобразовательных</a:t>
            </a:r>
            <a:r>
              <a:rPr lang="ru-RU" dirty="0">
                <a:latin typeface="Albertus Extra Bold" panose="020E0802040304020204" pitchFamily="34" charset="0"/>
                <a:ea typeface="Calibri" panose="020F0502020204030204" pitchFamily="34" charset="0"/>
                <a:cs typeface="Times New Roman" panose="02020603050405020304" pitchFamily="18" charset="0"/>
              </a:rPr>
              <a:t> </a:t>
            </a:r>
            <a:r>
              <a:rPr lang="ru-RU" dirty="0">
                <a:latin typeface="Calibri" panose="020F0502020204030204" pitchFamily="34" charset="0"/>
                <a:ea typeface="Calibri" panose="020F0502020204030204" pitchFamily="34" charset="0"/>
                <a:cs typeface="Calibri" panose="020F0502020204030204" pitchFamily="34" charset="0"/>
              </a:rPr>
              <a:t>учебных</a:t>
            </a:r>
            <a:r>
              <a:rPr lang="ru-RU" dirty="0">
                <a:latin typeface="Albertus Extra Bold" panose="020E0802040304020204" pitchFamily="34" charset="0"/>
                <a:ea typeface="Calibri" panose="020F0502020204030204" pitchFamily="34" charset="0"/>
                <a:cs typeface="Times New Roman" panose="02020603050405020304" pitchFamily="18" charset="0"/>
              </a:rPr>
              <a:t> </a:t>
            </a:r>
            <a:r>
              <a:rPr lang="ru-RU" dirty="0">
                <a:latin typeface="Calibri" panose="020F0502020204030204" pitchFamily="34" charset="0"/>
                <a:ea typeface="Calibri" panose="020F0502020204030204" pitchFamily="34" charset="0"/>
                <a:cs typeface="Calibri" panose="020F0502020204030204" pitchFamily="34" charset="0"/>
              </a:rPr>
              <a:t>заведений</a:t>
            </a:r>
            <a:r>
              <a:rPr lang="ru-RU" dirty="0">
                <a:latin typeface="Albertus Extra Bold" panose="020E0802040304020204" pitchFamily="34" charset="0"/>
                <a:ea typeface="Calibri" panose="020F0502020204030204" pitchFamily="34" charset="0"/>
                <a:cs typeface="Times New Roman" panose="02020603050405020304" pitchFamily="18" charset="0"/>
              </a:rPr>
              <a:t> – 11</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ru-RU" dirty="0">
                <a:latin typeface="Calibri" panose="020F0502020204030204" pitchFamily="34" charset="0"/>
                <a:ea typeface="Calibri" panose="020F0502020204030204" pitchFamily="34" charset="0"/>
                <a:cs typeface="Calibri" panose="020F0502020204030204" pitchFamily="34" charset="0"/>
              </a:rPr>
              <a:t>Детских</a:t>
            </a:r>
            <a:r>
              <a:rPr lang="ru-RU" dirty="0">
                <a:latin typeface="Albertus Extra Bold" panose="020E0802040304020204" pitchFamily="34" charset="0"/>
                <a:ea typeface="Calibri" panose="020F0502020204030204" pitchFamily="34" charset="0"/>
                <a:cs typeface="Times New Roman" panose="02020603050405020304" pitchFamily="18" charset="0"/>
              </a:rPr>
              <a:t> </a:t>
            </a:r>
            <a:r>
              <a:rPr lang="ru-RU" dirty="0">
                <a:latin typeface="Calibri" panose="020F0502020204030204" pitchFamily="34" charset="0"/>
                <a:ea typeface="Calibri" panose="020F0502020204030204" pitchFamily="34" charset="0"/>
                <a:cs typeface="Calibri" panose="020F0502020204030204" pitchFamily="34" charset="0"/>
              </a:rPr>
              <a:t>садов</a:t>
            </a:r>
            <a:r>
              <a:rPr lang="ru-RU" dirty="0">
                <a:latin typeface="Albertus Extra Bold" panose="020E0802040304020204" pitchFamily="34" charset="0"/>
                <a:ea typeface="Calibri" panose="020F0502020204030204" pitchFamily="34" charset="0"/>
                <a:cs typeface="Times New Roman" panose="02020603050405020304" pitchFamily="18" charset="0"/>
              </a:rPr>
              <a:t> – 13</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ru-RU" dirty="0">
                <a:latin typeface="Calibri" panose="020F0502020204030204" pitchFamily="34" charset="0"/>
                <a:ea typeface="Calibri" panose="020F0502020204030204" pitchFamily="34" charset="0"/>
                <a:cs typeface="Calibri" panose="020F0502020204030204" pitchFamily="34" charset="0"/>
              </a:rPr>
              <a:t>Центров</a:t>
            </a:r>
            <a:r>
              <a:rPr lang="ru-RU" dirty="0">
                <a:latin typeface="Albertus Extra Bold" panose="020E0802040304020204" pitchFamily="34" charset="0"/>
                <a:ea typeface="Calibri" panose="020F0502020204030204" pitchFamily="34" charset="0"/>
                <a:cs typeface="Times New Roman" panose="02020603050405020304" pitchFamily="18" charset="0"/>
              </a:rPr>
              <a:t> </a:t>
            </a:r>
            <a:r>
              <a:rPr lang="ru-RU" dirty="0">
                <a:latin typeface="Calibri" panose="020F0502020204030204" pitchFamily="34" charset="0"/>
                <a:ea typeface="Calibri" panose="020F0502020204030204" pitchFamily="34" charset="0"/>
                <a:cs typeface="Calibri" panose="020F0502020204030204" pitchFamily="34" charset="0"/>
              </a:rPr>
              <a:t>содействия</a:t>
            </a:r>
            <a:r>
              <a:rPr lang="ru-RU" dirty="0">
                <a:latin typeface="Albertus Extra Bold" panose="020E0802040304020204" pitchFamily="34" charset="0"/>
                <a:ea typeface="Calibri" panose="020F0502020204030204" pitchFamily="34" charset="0"/>
                <a:cs typeface="Times New Roman" panose="02020603050405020304" pitchFamily="18" charset="0"/>
              </a:rPr>
              <a:t> </a:t>
            </a:r>
            <a:r>
              <a:rPr lang="ru-RU" dirty="0">
                <a:latin typeface="Calibri" panose="020F0502020204030204" pitchFamily="34" charset="0"/>
                <a:ea typeface="Calibri" panose="020F0502020204030204" pitchFamily="34" charset="0"/>
                <a:cs typeface="Calibri" panose="020F0502020204030204" pitchFamily="34" charset="0"/>
              </a:rPr>
              <a:t>семейному</a:t>
            </a:r>
            <a:r>
              <a:rPr lang="ru-RU" dirty="0">
                <a:latin typeface="Albertus Extra Bold" panose="020E0802040304020204" pitchFamily="34" charset="0"/>
                <a:ea typeface="Calibri" panose="020F0502020204030204" pitchFamily="34" charset="0"/>
                <a:cs typeface="Times New Roman" panose="02020603050405020304" pitchFamily="18" charset="0"/>
              </a:rPr>
              <a:t> </a:t>
            </a:r>
            <a:r>
              <a:rPr lang="ru-RU" dirty="0">
                <a:latin typeface="Calibri" panose="020F0502020204030204" pitchFamily="34" charset="0"/>
                <a:ea typeface="Calibri" panose="020F0502020204030204" pitchFamily="34" charset="0"/>
                <a:cs typeface="Calibri" panose="020F0502020204030204" pitchFamily="34" charset="0"/>
              </a:rPr>
              <a:t>воспитанию</a:t>
            </a:r>
            <a:r>
              <a:rPr lang="ru-RU" dirty="0">
                <a:latin typeface="Albertus Extra Bold" panose="020E0802040304020204" pitchFamily="34" charset="0"/>
                <a:ea typeface="Calibri" panose="020F0502020204030204" pitchFamily="34" charset="0"/>
                <a:cs typeface="Times New Roman" panose="02020603050405020304" pitchFamily="18" charset="0"/>
              </a:rPr>
              <a:t> – 1</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ru-RU" dirty="0">
                <a:latin typeface="Calibri" panose="020F0502020204030204" pitchFamily="34" charset="0"/>
                <a:ea typeface="Calibri" panose="020F0502020204030204" pitchFamily="34" charset="0"/>
                <a:cs typeface="Calibri" panose="020F0502020204030204" pitchFamily="34" charset="0"/>
              </a:rPr>
              <a:t>Подростково</a:t>
            </a:r>
            <a:r>
              <a:rPr lang="ru-RU" dirty="0">
                <a:latin typeface="Albertus Extra Bold" panose="020E0802040304020204" pitchFamily="34" charset="0"/>
                <a:ea typeface="Calibri" panose="020F0502020204030204" pitchFamily="34" charset="0"/>
                <a:cs typeface="Times New Roman" panose="02020603050405020304" pitchFamily="18" charset="0"/>
              </a:rPr>
              <a:t>-</a:t>
            </a:r>
            <a:r>
              <a:rPr lang="ru-RU" dirty="0">
                <a:latin typeface="Calibri" panose="020F0502020204030204" pitchFamily="34" charset="0"/>
                <a:ea typeface="Calibri" panose="020F0502020204030204" pitchFamily="34" charset="0"/>
                <a:cs typeface="Calibri" panose="020F0502020204030204" pitchFamily="34" charset="0"/>
              </a:rPr>
              <a:t>молодежных</a:t>
            </a:r>
            <a:r>
              <a:rPr lang="ru-RU" dirty="0">
                <a:latin typeface="Albertus Extra Bold" panose="020E0802040304020204" pitchFamily="34" charset="0"/>
                <a:ea typeface="Calibri" panose="020F0502020204030204" pitchFamily="34" charset="0"/>
                <a:cs typeface="Times New Roman" panose="02020603050405020304" pitchFamily="18" charset="0"/>
              </a:rPr>
              <a:t> </a:t>
            </a:r>
            <a:r>
              <a:rPr lang="ru-RU" dirty="0">
                <a:latin typeface="Calibri" panose="020F0502020204030204" pitchFamily="34" charset="0"/>
                <a:ea typeface="Calibri" panose="020F0502020204030204" pitchFamily="34" charset="0"/>
                <a:cs typeface="Calibri" panose="020F0502020204030204" pitchFamily="34" charset="0"/>
              </a:rPr>
              <a:t>клубов</a:t>
            </a:r>
            <a:r>
              <a:rPr lang="ru-RU" dirty="0">
                <a:latin typeface="Albertus Extra Bold" panose="020E0802040304020204" pitchFamily="34" charset="0"/>
                <a:ea typeface="Calibri" panose="020F0502020204030204" pitchFamily="34" charset="0"/>
                <a:cs typeface="Times New Roman" panose="02020603050405020304" pitchFamily="18" charset="0"/>
              </a:rPr>
              <a:t> – 5</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ru-RU" dirty="0">
                <a:latin typeface="Calibri" panose="020F0502020204030204" pitchFamily="34" charset="0"/>
                <a:ea typeface="Calibri" panose="020F0502020204030204" pitchFamily="34" charset="0"/>
                <a:cs typeface="Calibri" panose="020F0502020204030204" pitchFamily="34" charset="0"/>
              </a:rPr>
              <a:t>Почтовых</a:t>
            </a:r>
            <a:r>
              <a:rPr lang="ru-RU" dirty="0">
                <a:latin typeface="Albertus Extra Bold" panose="020E0802040304020204" pitchFamily="34" charset="0"/>
                <a:ea typeface="Calibri" panose="020F0502020204030204" pitchFamily="34" charset="0"/>
                <a:cs typeface="Times New Roman" panose="02020603050405020304" pitchFamily="18" charset="0"/>
              </a:rPr>
              <a:t> </a:t>
            </a:r>
            <a:r>
              <a:rPr lang="ru-RU" dirty="0">
                <a:latin typeface="Calibri" panose="020F0502020204030204" pitchFamily="34" charset="0"/>
                <a:ea typeface="Calibri" panose="020F0502020204030204" pitchFamily="34" charset="0"/>
                <a:cs typeface="Calibri" panose="020F0502020204030204" pitchFamily="34" charset="0"/>
              </a:rPr>
              <a:t>отделений</a:t>
            </a:r>
            <a:r>
              <a:rPr lang="ru-RU" dirty="0">
                <a:latin typeface="Albertus Extra Bold" panose="020E0802040304020204" pitchFamily="34" charset="0"/>
                <a:ea typeface="Calibri" panose="020F0502020204030204" pitchFamily="34" charset="0"/>
                <a:cs typeface="Times New Roman" panose="02020603050405020304" pitchFamily="18" charset="0"/>
              </a:rPr>
              <a:t> – 3</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ru-RU" dirty="0">
                <a:latin typeface="Calibri" panose="020F0502020204030204" pitchFamily="34" charset="0"/>
                <a:ea typeface="Calibri" panose="020F0502020204030204" pitchFamily="34" charset="0"/>
                <a:cs typeface="Calibri" panose="020F0502020204030204" pitchFamily="34" charset="0"/>
              </a:rPr>
              <a:t>Библиотек</a:t>
            </a:r>
            <a:r>
              <a:rPr lang="ru-RU" dirty="0">
                <a:latin typeface="Albertus Extra Bold" panose="020E0802040304020204" pitchFamily="34" charset="0"/>
                <a:ea typeface="Calibri" panose="020F0502020204030204" pitchFamily="34" charset="0"/>
                <a:cs typeface="Times New Roman" panose="02020603050405020304" pitchFamily="18" charset="0"/>
              </a:rPr>
              <a:t> – 3</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ru-RU" dirty="0">
                <a:latin typeface="Calibri" panose="020F0502020204030204" pitchFamily="34" charset="0"/>
                <a:ea typeface="Calibri" panose="020F0502020204030204" pitchFamily="34" charset="0"/>
                <a:cs typeface="Calibri" panose="020F0502020204030204" pitchFamily="34" charset="0"/>
              </a:rPr>
              <a:t>Спортивных</a:t>
            </a:r>
            <a:r>
              <a:rPr lang="ru-RU" dirty="0">
                <a:latin typeface="Berlin Sans FB Demi" panose="020E0802020502020306" pitchFamily="34" charset="0"/>
                <a:ea typeface="Calibri" panose="020F0502020204030204" pitchFamily="34" charset="0"/>
                <a:cs typeface="Calibri" panose="020F0502020204030204" pitchFamily="34" charset="0"/>
              </a:rPr>
              <a:t> </a:t>
            </a:r>
            <a:r>
              <a:rPr lang="ru-RU" dirty="0">
                <a:latin typeface="Calibri" panose="020F0502020204030204" pitchFamily="34" charset="0"/>
                <a:ea typeface="Calibri" panose="020F0502020204030204" pitchFamily="34" charset="0"/>
                <a:cs typeface="Calibri" panose="020F0502020204030204" pitchFamily="34" charset="0"/>
              </a:rPr>
              <a:t>площадок</a:t>
            </a:r>
            <a:r>
              <a:rPr lang="ru-RU" dirty="0">
                <a:latin typeface="Berlin Sans FB Demi" panose="020E0802020502020306" pitchFamily="34" charset="0"/>
                <a:ea typeface="Calibri" panose="020F0502020204030204" pitchFamily="34" charset="0"/>
                <a:cs typeface="Calibri" panose="020F0502020204030204" pitchFamily="34" charset="0"/>
              </a:rPr>
              <a:t> – 19 </a:t>
            </a:r>
            <a:endParaRPr lang="ru-RU"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ru-RU" dirty="0">
                <a:latin typeface="Calibri" panose="020F0502020204030204" pitchFamily="34" charset="0"/>
                <a:ea typeface="Calibri" panose="020F0502020204030204" pitchFamily="34" charset="0"/>
                <a:cs typeface="Calibri" panose="020F0502020204030204" pitchFamily="34" charset="0"/>
              </a:rPr>
              <a:t>Детских</a:t>
            </a:r>
            <a:r>
              <a:rPr lang="ru-RU" dirty="0">
                <a:latin typeface="Berlin Sans FB Demi" panose="020E0802020502020306" pitchFamily="34" charset="0"/>
                <a:ea typeface="Calibri" panose="020F0502020204030204" pitchFamily="34" charset="0"/>
                <a:cs typeface="Calibri" panose="020F0502020204030204" pitchFamily="34" charset="0"/>
              </a:rPr>
              <a:t> </a:t>
            </a:r>
            <a:r>
              <a:rPr lang="ru-RU" dirty="0">
                <a:latin typeface="Calibri" panose="020F0502020204030204" pitchFamily="34" charset="0"/>
                <a:ea typeface="Calibri" panose="020F0502020204030204" pitchFamily="34" charset="0"/>
                <a:cs typeface="Calibri" panose="020F0502020204030204" pitchFamily="34" charset="0"/>
              </a:rPr>
              <a:t>площадок</a:t>
            </a:r>
            <a:r>
              <a:rPr lang="ru-RU" dirty="0">
                <a:latin typeface="Berlin Sans FB Demi" panose="020E0802020502020306" pitchFamily="34" charset="0"/>
                <a:ea typeface="Calibri" panose="020F0502020204030204" pitchFamily="34" charset="0"/>
                <a:cs typeface="Calibri" panose="020F0502020204030204" pitchFamily="34" charset="0"/>
              </a:rPr>
              <a:t> - 40</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085543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23593" y="508868"/>
            <a:ext cx="9081020" cy="903908"/>
          </a:xfrm>
        </p:spPr>
        <p:txBody>
          <a:bodyPr/>
          <a:lstStyle/>
          <a:p>
            <a:r>
              <a:rPr lang="ru-RU" dirty="0" smtClean="0"/>
              <a:t>Основные понятия</a:t>
            </a:r>
            <a:endParaRPr lang="ru-RU" dirty="0"/>
          </a:p>
        </p:txBody>
      </p:sp>
      <p:pic>
        <p:nvPicPr>
          <p:cNvPr id="6" name="Объект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67408" y="1412775"/>
            <a:ext cx="2448272" cy="1931075"/>
          </a:xfrm>
        </p:spPr>
      </p:pic>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11707" y="2939298"/>
            <a:ext cx="3312368" cy="3424506"/>
          </a:xfrm>
          <a:prstGeom prst="rect">
            <a:avLst/>
          </a:prstGeom>
        </p:spPr>
      </p:pic>
      <p:sp>
        <p:nvSpPr>
          <p:cNvPr id="8" name="Прямоугольник 7"/>
          <p:cNvSpPr/>
          <p:nvPr/>
        </p:nvSpPr>
        <p:spPr>
          <a:xfrm>
            <a:off x="3503712" y="1402990"/>
            <a:ext cx="6425771" cy="1224136"/>
          </a:xfrm>
          <a:prstGeom prst="rect">
            <a:avLst/>
          </a:prstGeom>
        </p:spPr>
        <p:txBody>
          <a:bodyPr wrap="square">
            <a:spAutoFit/>
          </a:bodyPr>
          <a:lstStyle/>
          <a:p>
            <a:r>
              <a:rPr lang="ru-RU" b="1" dirty="0" smtClean="0">
                <a:effectLst>
                  <a:outerShdw blurRad="38100" dist="38100" dir="2700000" algn="tl">
                    <a:srgbClr val="000000">
                      <a:alpha val="43137"/>
                    </a:srgbClr>
                  </a:outerShdw>
                </a:effectLst>
              </a:rPr>
              <a:t>Бюджет</a:t>
            </a:r>
            <a:r>
              <a:rPr lang="ru-RU" dirty="0" smtClean="0"/>
              <a:t> – форма образования и расходования денежных средств, предназначенных для финансового обеспечения задач и функций местного самоуправления</a:t>
            </a:r>
            <a:endParaRPr lang="ru-RU" dirty="0"/>
          </a:p>
        </p:txBody>
      </p:sp>
      <p:sp>
        <p:nvSpPr>
          <p:cNvPr id="9" name="Прямоугольник 8"/>
          <p:cNvSpPr/>
          <p:nvPr/>
        </p:nvSpPr>
        <p:spPr>
          <a:xfrm>
            <a:off x="3551811" y="2970678"/>
            <a:ext cx="5256584" cy="646331"/>
          </a:xfrm>
          <a:prstGeom prst="rect">
            <a:avLst/>
          </a:prstGeom>
        </p:spPr>
        <p:txBody>
          <a:bodyPr wrap="square">
            <a:spAutoFit/>
          </a:bodyPr>
          <a:lstStyle/>
          <a:p>
            <a:r>
              <a:rPr lang="ru-RU" b="1" dirty="0" smtClean="0">
                <a:effectLst>
                  <a:outerShdw blurRad="38100" dist="38100" dir="2700000" algn="tl">
                    <a:srgbClr val="000000">
                      <a:alpha val="43137"/>
                    </a:srgbClr>
                  </a:outerShdw>
                </a:effectLst>
              </a:rPr>
              <a:t>Доходы бюджета </a:t>
            </a:r>
            <a:r>
              <a:rPr lang="ru-RU" dirty="0" smtClean="0"/>
              <a:t>– это поступающие в бюджет денежные средства</a:t>
            </a:r>
            <a:endParaRPr lang="ru-RU" dirty="0"/>
          </a:p>
        </p:txBody>
      </p:sp>
      <p:sp>
        <p:nvSpPr>
          <p:cNvPr id="10" name="Прямоугольник 9"/>
          <p:cNvSpPr/>
          <p:nvPr/>
        </p:nvSpPr>
        <p:spPr>
          <a:xfrm>
            <a:off x="2279576" y="3748140"/>
            <a:ext cx="6096000" cy="646331"/>
          </a:xfrm>
          <a:prstGeom prst="rect">
            <a:avLst/>
          </a:prstGeom>
        </p:spPr>
        <p:txBody>
          <a:bodyPr>
            <a:spAutoFit/>
          </a:bodyPr>
          <a:lstStyle/>
          <a:p>
            <a:r>
              <a:rPr lang="ru-RU" b="1" dirty="0" smtClean="0">
                <a:effectLst>
                  <a:outerShdw blurRad="38100" dist="38100" dir="2700000" algn="tl">
                    <a:srgbClr val="000000">
                      <a:alpha val="43137"/>
                    </a:srgbClr>
                  </a:outerShdw>
                </a:effectLst>
              </a:rPr>
              <a:t>Расходы бюджета </a:t>
            </a:r>
            <a:r>
              <a:rPr lang="ru-RU" dirty="0" smtClean="0"/>
              <a:t>– это выплачиваемые из бюджета денежные средства</a:t>
            </a:r>
            <a:endParaRPr lang="ru-RU" dirty="0"/>
          </a:p>
        </p:txBody>
      </p:sp>
      <p:pic>
        <p:nvPicPr>
          <p:cNvPr id="11" name="Рисунок 10"/>
          <p:cNvPicPr>
            <a:picLocks noChangeAspect="1"/>
          </p:cNvPicPr>
          <p:nvPr/>
        </p:nvPicPr>
        <p:blipFill>
          <a:blip r:embed="rId4"/>
          <a:stretch>
            <a:fillRect/>
          </a:stretch>
        </p:blipFill>
        <p:spPr>
          <a:xfrm>
            <a:off x="1746165" y="4464864"/>
            <a:ext cx="2308121" cy="2344855"/>
          </a:xfrm>
          <a:prstGeom prst="rect">
            <a:avLst/>
          </a:prstGeom>
        </p:spPr>
      </p:pic>
      <p:pic>
        <p:nvPicPr>
          <p:cNvPr id="12" name="Рисунок 11"/>
          <p:cNvPicPr>
            <a:picLocks noChangeAspect="1"/>
          </p:cNvPicPr>
          <p:nvPr/>
        </p:nvPicPr>
        <p:blipFill>
          <a:blip r:embed="rId5"/>
          <a:stretch>
            <a:fillRect/>
          </a:stretch>
        </p:blipFill>
        <p:spPr>
          <a:xfrm>
            <a:off x="5087888" y="4358958"/>
            <a:ext cx="2232247" cy="2560882"/>
          </a:xfrm>
          <a:prstGeom prst="rect">
            <a:avLst/>
          </a:prstGeom>
        </p:spPr>
      </p:pic>
    </p:spTree>
    <p:extLst>
      <p:ext uri="{BB962C8B-B14F-4D97-AF65-F5344CB8AC3E}">
        <p14:creationId xmlns:p14="http://schemas.microsoft.com/office/powerpoint/2010/main" val="2798828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Основные характеристики бюджета</a:t>
            </a:r>
            <a:endParaRPr lang="ru-RU" dirty="0"/>
          </a:p>
        </p:txBody>
      </p:sp>
      <p:graphicFrame>
        <p:nvGraphicFramePr>
          <p:cNvPr id="3" name="Таблица 2"/>
          <p:cNvGraphicFramePr>
            <a:graphicFrameLocks noGrp="1"/>
          </p:cNvGraphicFramePr>
          <p:nvPr>
            <p:extLst>
              <p:ext uri="{D42A27DB-BD31-4B8C-83A1-F6EECF244321}">
                <p14:modId xmlns:p14="http://schemas.microsoft.com/office/powerpoint/2010/main" val="3251522756"/>
              </p:ext>
            </p:extLst>
          </p:nvPr>
        </p:nvGraphicFramePr>
        <p:xfrm>
          <a:off x="983431" y="1905000"/>
          <a:ext cx="10521180" cy="3468216"/>
        </p:xfrm>
        <a:graphic>
          <a:graphicData uri="http://schemas.openxmlformats.org/drawingml/2006/table">
            <a:tbl>
              <a:tblPr firstRow="1" bandRow="1">
                <a:tableStyleId>{5C22544A-7EE6-4342-B048-85BDC9FD1C3A}</a:tableStyleId>
              </a:tblPr>
              <a:tblGrid>
                <a:gridCol w="1753530">
                  <a:extLst>
                    <a:ext uri="{9D8B030D-6E8A-4147-A177-3AD203B41FA5}">
                      <a16:colId xmlns:a16="http://schemas.microsoft.com/office/drawing/2014/main" val="81638794"/>
                    </a:ext>
                  </a:extLst>
                </a:gridCol>
                <a:gridCol w="1753530">
                  <a:extLst>
                    <a:ext uri="{9D8B030D-6E8A-4147-A177-3AD203B41FA5}">
                      <a16:colId xmlns:a16="http://schemas.microsoft.com/office/drawing/2014/main" val="1830509085"/>
                    </a:ext>
                  </a:extLst>
                </a:gridCol>
                <a:gridCol w="1753530">
                  <a:extLst>
                    <a:ext uri="{9D8B030D-6E8A-4147-A177-3AD203B41FA5}">
                      <a16:colId xmlns:a16="http://schemas.microsoft.com/office/drawing/2014/main" val="634613186"/>
                    </a:ext>
                  </a:extLst>
                </a:gridCol>
                <a:gridCol w="1753530">
                  <a:extLst>
                    <a:ext uri="{9D8B030D-6E8A-4147-A177-3AD203B41FA5}">
                      <a16:colId xmlns:a16="http://schemas.microsoft.com/office/drawing/2014/main" val="683317320"/>
                    </a:ext>
                  </a:extLst>
                </a:gridCol>
                <a:gridCol w="1753530">
                  <a:extLst>
                    <a:ext uri="{9D8B030D-6E8A-4147-A177-3AD203B41FA5}">
                      <a16:colId xmlns:a16="http://schemas.microsoft.com/office/drawing/2014/main" val="2540238356"/>
                    </a:ext>
                  </a:extLst>
                </a:gridCol>
                <a:gridCol w="1753530">
                  <a:extLst>
                    <a:ext uri="{9D8B030D-6E8A-4147-A177-3AD203B41FA5}">
                      <a16:colId xmlns:a16="http://schemas.microsoft.com/office/drawing/2014/main" val="1378580138"/>
                    </a:ext>
                  </a:extLst>
                </a:gridCol>
              </a:tblGrid>
              <a:tr h="957853">
                <a:tc>
                  <a:txBody>
                    <a:bodyPr/>
                    <a:lstStyle/>
                    <a:p>
                      <a:endParaRPr lang="ru-RU" dirty="0"/>
                    </a:p>
                  </a:txBody>
                  <a:tcPr/>
                </a:tc>
                <a:tc>
                  <a:txBody>
                    <a:bodyPr/>
                    <a:lstStyle/>
                    <a:p>
                      <a:pPr algn="ctr"/>
                      <a:r>
                        <a:rPr lang="ru-RU" dirty="0" smtClean="0"/>
                        <a:t>2020</a:t>
                      </a:r>
                    </a:p>
                    <a:p>
                      <a:pPr algn="ctr"/>
                      <a:r>
                        <a:rPr lang="ru-RU" dirty="0" smtClean="0"/>
                        <a:t>Отчет</a:t>
                      </a:r>
                    </a:p>
                    <a:p>
                      <a:endParaRPr lang="ru-RU" dirty="0"/>
                    </a:p>
                  </a:txBody>
                  <a:tcPr/>
                </a:tc>
                <a:tc>
                  <a:txBody>
                    <a:bodyPr/>
                    <a:lstStyle/>
                    <a:p>
                      <a:pPr algn="ctr"/>
                      <a:r>
                        <a:rPr lang="ru-RU" dirty="0" smtClean="0"/>
                        <a:t>2021</a:t>
                      </a:r>
                    </a:p>
                    <a:p>
                      <a:pPr algn="ctr"/>
                      <a:r>
                        <a:rPr lang="ru-RU" dirty="0" smtClean="0"/>
                        <a:t>Отчет</a:t>
                      </a:r>
                      <a:endParaRPr lang="ru-RU" dirty="0"/>
                    </a:p>
                  </a:txBody>
                  <a:tcPr/>
                </a:tc>
                <a:tc>
                  <a:txBody>
                    <a:bodyPr/>
                    <a:lstStyle/>
                    <a:p>
                      <a:pPr algn="ctr"/>
                      <a:r>
                        <a:rPr lang="ru-RU" dirty="0" smtClean="0"/>
                        <a:t>2022</a:t>
                      </a:r>
                    </a:p>
                    <a:p>
                      <a:pPr algn="ctr"/>
                      <a:r>
                        <a:rPr lang="ru-RU" dirty="0" smtClean="0"/>
                        <a:t>Прогноз</a:t>
                      </a:r>
                      <a:endParaRPr lang="ru-RU" dirty="0"/>
                    </a:p>
                  </a:txBody>
                  <a:tcPr/>
                </a:tc>
                <a:tc>
                  <a:txBody>
                    <a:bodyPr/>
                    <a:lstStyle/>
                    <a:p>
                      <a:pPr algn="ctr"/>
                      <a:r>
                        <a:rPr lang="ru-RU" dirty="0" smtClean="0"/>
                        <a:t>2023</a:t>
                      </a:r>
                    </a:p>
                    <a:p>
                      <a:pPr algn="ctr"/>
                      <a:r>
                        <a:rPr lang="ru-RU" dirty="0" smtClean="0"/>
                        <a:t>Прогноз</a:t>
                      </a:r>
                      <a:endParaRPr lang="ru-RU" dirty="0"/>
                    </a:p>
                  </a:txBody>
                  <a:tcPr/>
                </a:tc>
                <a:tc>
                  <a:txBody>
                    <a:bodyPr/>
                    <a:lstStyle/>
                    <a:p>
                      <a:pPr algn="ctr"/>
                      <a:r>
                        <a:rPr lang="ru-RU" dirty="0" smtClean="0"/>
                        <a:t>2024</a:t>
                      </a:r>
                    </a:p>
                    <a:p>
                      <a:pPr algn="ctr"/>
                      <a:r>
                        <a:rPr lang="ru-RU" dirty="0" smtClean="0"/>
                        <a:t>Прогноз</a:t>
                      </a:r>
                      <a:endParaRPr lang="ru-RU" dirty="0"/>
                    </a:p>
                  </a:txBody>
                  <a:tcPr/>
                </a:tc>
                <a:extLst>
                  <a:ext uri="{0D108BD9-81ED-4DB2-BD59-A6C34878D82A}">
                    <a16:rowId xmlns:a16="http://schemas.microsoft.com/office/drawing/2014/main" val="2322200743"/>
                  </a:ext>
                </a:extLst>
              </a:tr>
              <a:tr h="776255">
                <a:tc>
                  <a:txBody>
                    <a:bodyPr/>
                    <a:lstStyle/>
                    <a:p>
                      <a:r>
                        <a:rPr lang="ru-RU" dirty="0" smtClean="0"/>
                        <a:t>Доходы</a:t>
                      </a:r>
                    </a:p>
                    <a:p>
                      <a:endParaRPr lang="ru-RU" dirty="0"/>
                    </a:p>
                  </a:txBody>
                  <a:tcPr/>
                </a:tc>
                <a:tc>
                  <a:txBody>
                    <a:bodyPr/>
                    <a:lstStyle/>
                    <a:p>
                      <a:r>
                        <a:rPr lang="ru-RU" dirty="0" smtClean="0"/>
                        <a:t>131 835,7</a:t>
                      </a:r>
                      <a:endParaRPr lang="ru-RU" dirty="0"/>
                    </a:p>
                  </a:txBody>
                  <a:tcPr/>
                </a:tc>
                <a:tc>
                  <a:txBody>
                    <a:bodyPr/>
                    <a:lstStyle/>
                    <a:p>
                      <a:r>
                        <a:rPr lang="ru-RU" dirty="0" smtClean="0"/>
                        <a:t>142 131,4</a:t>
                      </a:r>
                      <a:endParaRPr lang="ru-RU" dirty="0"/>
                    </a:p>
                  </a:txBody>
                  <a:tcPr/>
                </a:tc>
                <a:tc>
                  <a:txBody>
                    <a:bodyPr/>
                    <a:lstStyle/>
                    <a:p>
                      <a:r>
                        <a:rPr lang="ru-RU" dirty="0" smtClean="0"/>
                        <a:t>120 724,9</a:t>
                      </a:r>
                      <a:endParaRPr lang="ru-RU" dirty="0"/>
                    </a:p>
                  </a:txBody>
                  <a:tcPr/>
                </a:tc>
                <a:tc>
                  <a:txBody>
                    <a:bodyPr/>
                    <a:lstStyle/>
                    <a:p>
                      <a:r>
                        <a:rPr lang="ru-RU" dirty="0" smtClean="0"/>
                        <a:t>125 310,3</a:t>
                      </a:r>
                      <a:endParaRPr lang="ru-RU" dirty="0"/>
                    </a:p>
                  </a:txBody>
                  <a:tcPr/>
                </a:tc>
                <a:tc>
                  <a:txBody>
                    <a:bodyPr/>
                    <a:lstStyle/>
                    <a:p>
                      <a:r>
                        <a:rPr lang="ru-RU" dirty="0" smtClean="0"/>
                        <a:t>129 973,3</a:t>
                      </a:r>
                      <a:endParaRPr lang="ru-RU" dirty="0"/>
                    </a:p>
                  </a:txBody>
                  <a:tcPr/>
                </a:tc>
                <a:extLst>
                  <a:ext uri="{0D108BD9-81ED-4DB2-BD59-A6C34878D82A}">
                    <a16:rowId xmlns:a16="http://schemas.microsoft.com/office/drawing/2014/main" val="2778244558"/>
                  </a:ext>
                </a:extLst>
              </a:tr>
              <a:tr h="776255">
                <a:tc>
                  <a:txBody>
                    <a:bodyPr/>
                    <a:lstStyle/>
                    <a:p>
                      <a:r>
                        <a:rPr lang="ru-RU" dirty="0" smtClean="0"/>
                        <a:t>Расходы</a:t>
                      </a:r>
                      <a:endParaRPr lang="ru-RU" dirty="0"/>
                    </a:p>
                  </a:txBody>
                  <a:tcPr/>
                </a:tc>
                <a:tc>
                  <a:txBody>
                    <a:bodyPr/>
                    <a:lstStyle/>
                    <a:p>
                      <a:r>
                        <a:rPr lang="ru-RU" dirty="0" smtClean="0"/>
                        <a:t>118 255,9</a:t>
                      </a:r>
                      <a:endParaRPr lang="ru-RU" dirty="0"/>
                    </a:p>
                  </a:txBody>
                  <a:tcPr/>
                </a:tc>
                <a:tc>
                  <a:txBody>
                    <a:bodyPr/>
                    <a:lstStyle/>
                    <a:p>
                      <a:r>
                        <a:rPr lang="ru-RU" dirty="0" smtClean="0"/>
                        <a:t>149 166,8</a:t>
                      </a:r>
                      <a:endParaRPr lang="ru-RU" dirty="0"/>
                    </a:p>
                  </a:txBody>
                  <a:tcPr/>
                </a:tc>
                <a:tc>
                  <a:txBody>
                    <a:bodyPr/>
                    <a:lstStyle/>
                    <a:p>
                      <a:r>
                        <a:rPr lang="ru-RU" dirty="0" smtClean="0"/>
                        <a:t>134 448,2</a:t>
                      </a:r>
                      <a:endParaRPr lang="ru-RU" dirty="0"/>
                    </a:p>
                  </a:txBody>
                  <a:tcPr/>
                </a:tc>
                <a:tc>
                  <a:txBody>
                    <a:bodyPr/>
                    <a:lstStyle/>
                    <a:p>
                      <a:r>
                        <a:rPr lang="ru-RU" dirty="0" smtClean="0"/>
                        <a:t>125 310,3</a:t>
                      </a:r>
                      <a:endParaRPr lang="ru-RU" dirty="0"/>
                    </a:p>
                  </a:txBody>
                  <a:tcPr/>
                </a:tc>
                <a:tc>
                  <a:txBody>
                    <a:bodyPr/>
                    <a:lstStyle/>
                    <a:p>
                      <a:r>
                        <a:rPr lang="ru-RU" dirty="0" smtClean="0"/>
                        <a:t>129 973,3</a:t>
                      </a:r>
                      <a:endParaRPr lang="ru-RU" dirty="0"/>
                    </a:p>
                  </a:txBody>
                  <a:tcPr/>
                </a:tc>
                <a:extLst>
                  <a:ext uri="{0D108BD9-81ED-4DB2-BD59-A6C34878D82A}">
                    <a16:rowId xmlns:a16="http://schemas.microsoft.com/office/drawing/2014/main" val="2503263281"/>
                  </a:ext>
                </a:extLst>
              </a:tr>
              <a:tr h="957853">
                <a:tc>
                  <a:txBody>
                    <a:bodyPr/>
                    <a:lstStyle/>
                    <a:p>
                      <a:r>
                        <a:rPr lang="ru-RU" dirty="0" smtClean="0"/>
                        <a:t>Дефицит(-)/</a:t>
                      </a:r>
                    </a:p>
                    <a:p>
                      <a:r>
                        <a:rPr lang="ru-RU" dirty="0" smtClean="0"/>
                        <a:t>Профицит</a:t>
                      </a:r>
                      <a:r>
                        <a:rPr lang="ru-RU" baseline="0" dirty="0" smtClean="0"/>
                        <a:t> (+)</a:t>
                      </a:r>
                      <a:endParaRPr lang="ru-RU" dirty="0"/>
                    </a:p>
                  </a:txBody>
                  <a:tcPr/>
                </a:tc>
                <a:tc>
                  <a:txBody>
                    <a:bodyPr/>
                    <a:lstStyle/>
                    <a:p>
                      <a:r>
                        <a:rPr lang="ru-RU" dirty="0" smtClean="0"/>
                        <a:t>13 579,8</a:t>
                      </a:r>
                      <a:endParaRPr lang="ru-RU" dirty="0"/>
                    </a:p>
                  </a:txBody>
                  <a:tcPr/>
                </a:tc>
                <a:tc>
                  <a:txBody>
                    <a:bodyPr/>
                    <a:lstStyle/>
                    <a:p>
                      <a:r>
                        <a:rPr lang="ru-RU" dirty="0" smtClean="0"/>
                        <a:t>7 035,4</a:t>
                      </a:r>
                      <a:endParaRPr lang="ru-RU" dirty="0"/>
                    </a:p>
                  </a:txBody>
                  <a:tcPr/>
                </a:tc>
                <a:tc>
                  <a:txBody>
                    <a:bodyPr/>
                    <a:lstStyle/>
                    <a:p>
                      <a:r>
                        <a:rPr lang="ru-RU" dirty="0" smtClean="0"/>
                        <a:t>- 13 723,3</a:t>
                      </a:r>
                      <a:endParaRPr lang="ru-RU" dirty="0"/>
                    </a:p>
                  </a:txBody>
                  <a:tcPr/>
                </a:tc>
                <a:tc>
                  <a:txBody>
                    <a:bodyPr/>
                    <a:lstStyle/>
                    <a:p>
                      <a:r>
                        <a:rPr lang="ru-RU" dirty="0" smtClean="0"/>
                        <a:t>0,0</a:t>
                      </a:r>
                      <a:endParaRPr lang="ru-RU" dirty="0"/>
                    </a:p>
                  </a:txBody>
                  <a:tcPr/>
                </a:tc>
                <a:tc>
                  <a:txBody>
                    <a:bodyPr/>
                    <a:lstStyle/>
                    <a:p>
                      <a:r>
                        <a:rPr lang="ru-RU" dirty="0" smtClean="0"/>
                        <a:t>0,0</a:t>
                      </a:r>
                      <a:endParaRPr lang="ru-RU" dirty="0"/>
                    </a:p>
                  </a:txBody>
                  <a:tcPr/>
                </a:tc>
                <a:extLst>
                  <a:ext uri="{0D108BD9-81ED-4DB2-BD59-A6C34878D82A}">
                    <a16:rowId xmlns:a16="http://schemas.microsoft.com/office/drawing/2014/main" val="8573864"/>
                  </a:ext>
                </a:extLst>
              </a:tr>
            </a:tbl>
          </a:graphicData>
        </a:graphic>
      </p:graphicFrame>
      <p:sp>
        <p:nvSpPr>
          <p:cNvPr id="5" name="Прямоугольник 4"/>
          <p:cNvSpPr/>
          <p:nvPr/>
        </p:nvSpPr>
        <p:spPr>
          <a:xfrm>
            <a:off x="2711623" y="5445224"/>
            <a:ext cx="8792987" cy="1008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ru-RU" sz="1200" i="1" dirty="0" smtClean="0">
                <a:solidFill>
                  <a:schemeClr val="tx1"/>
                </a:solidFill>
              </a:rPr>
              <a:t>Прогноз социально-экономического развития муниципального образования муниципальный округ </a:t>
            </a:r>
            <a:r>
              <a:rPr lang="ru-RU" sz="1200" i="1" dirty="0" err="1" smtClean="0">
                <a:solidFill>
                  <a:schemeClr val="tx1"/>
                </a:solidFill>
              </a:rPr>
              <a:t>Княжево</a:t>
            </a:r>
            <a:r>
              <a:rPr lang="ru-RU" sz="1200" i="1" dirty="0" smtClean="0">
                <a:solidFill>
                  <a:schemeClr val="tx1"/>
                </a:solidFill>
              </a:rPr>
              <a:t> на 2022 год и на период до 2024 года </a:t>
            </a:r>
            <a:endParaRPr lang="ru-RU" sz="1200" i="1" dirty="0">
              <a:solidFill>
                <a:schemeClr val="tx1"/>
              </a:solidFill>
            </a:endParaRPr>
          </a:p>
        </p:txBody>
      </p:sp>
    </p:spTree>
    <p:extLst>
      <p:ext uri="{BB962C8B-B14F-4D97-AF65-F5344CB8AC3E}">
        <p14:creationId xmlns:p14="http://schemas.microsoft.com/office/powerpoint/2010/main" val="698110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99455" y="116632"/>
            <a:ext cx="6696745" cy="1728192"/>
          </a:xfrm>
        </p:spPr>
        <p:txBody>
          <a:bodyPr/>
          <a:lstStyle/>
          <a:p>
            <a:pPr algn="ctr"/>
            <a:r>
              <a:rPr lang="ru-RU" dirty="0" smtClean="0"/>
              <a:t>Доходы бюджета ВМО СПБ</a:t>
            </a:r>
            <a:br>
              <a:rPr lang="ru-RU" dirty="0" smtClean="0"/>
            </a:br>
            <a:r>
              <a:rPr lang="ru-RU" dirty="0" smtClean="0"/>
              <a:t>МО Княжево</a:t>
            </a:r>
            <a:endParaRPr lang="ru-RU"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287792" y="188640"/>
            <a:ext cx="3744416" cy="2497526"/>
          </a:xfrm>
        </p:spPr>
      </p:pic>
      <p:cxnSp>
        <p:nvCxnSpPr>
          <p:cNvPr id="11" name="Прямая со стрелкой 10"/>
          <p:cNvCxnSpPr/>
          <p:nvPr/>
        </p:nvCxnSpPr>
        <p:spPr>
          <a:xfrm flipH="1">
            <a:off x="3287688" y="2686166"/>
            <a:ext cx="4896544" cy="13188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12" name="Схема 11"/>
          <p:cNvGraphicFramePr/>
          <p:nvPr>
            <p:extLst>
              <p:ext uri="{D42A27DB-BD31-4B8C-83A1-F6EECF244321}">
                <p14:modId xmlns:p14="http://schemas.microsoft.com/office/powerpoint/2010/main" val="113526563"/>
              </p:ext>
            </p:extLst>
          </p:nvPr>
        </p:nvGraphicFramePr>
        <p:xfrm>
          <a:off x="2279576" y="3501008"/>
          <a:ext cx="7880424" cy="26373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4" name="Прямая со стрелкой 13"/>
          <p:cNvCxnSpPr/>
          <p:nvPr/>
        </p:nvCxnSpPr>
        <p:spPr>
          <a:xfrm flipH="1">
            <a:off x="6816080" y="2852936"/>
            <a:ext cx="1584176" cy="11521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flipH="1">
            <a:off x="8287792" y="2996952"/>
            <a:ext cx="400496" cy="10632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20280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07567" y="332656"/>
            <a:ext cx="9297045" cy="1224136"/>
          </a:xfrm>
        </p:spPr>
        <p:txBody>
          <a:bodyPr/>
          <a:lstStyle/>
          <a:p>
            <a:pPr algn="ctr"/>
            <a:r>
              <a:rPr lang="ru-RU" dirty="0" smtClean="0"/>
              <a:t>Структура доходов бюджета ВМО СПБ МО Княжево в 2022 году</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227100145"/>
              </p:ext>
            </p:extLst>
          </p:nvPr>
        </p:nvGraphicFramePr>
        <p:xfrm>
          <a:off x="6168008" y="1935710"/>
          <a:ext cx="5688632" cy="4661642"/>
        </p:xfrm>
        <a:graphic>
          <a:graphicData uri="http://schemas.openxmlformats.org/drawingml/2006/chart">
            <c:chart xmlns:c="http://schemas.openxmlformats.org/drawingml/2006/chart" xmlns:r="http://schemas.openxmlformats.org/officeDocument/2006/relationships" r:id="rId2"/>
          </a:graphicData>
        </a:graphic>
      </p:graphicFrame>
      <p:sp>
        <p:nvSpPr>
          <p:cNvPr id="5" name="Стрелка вправо 4"/>
          <p:cNvSpPr/>
          <p:nvPr/>
        </p:nvSpPr>
        <p:spPr>
          <a:xfrm>
            <a:off x="2207568" y="1935710"/>
            <a:ext cx="3384376" cy="13487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Всего 120 724,9 тыс.руб.</a:t>
            </a:r>
            <a:endParaRPr lang="ru-RU" dirty="0"/>
          </a:p>
        </p:txBody>
      </p:sp>
      <p:graphicFrame>
        <p:nvGraphicFramePr>
          <p:cNvPr id="7" name="Таблица 6"/>
          <p:cNvGraphicFramePr>
            <a:graphicFrameLocks noGrp="1"/>
          </p:cNvGraphicFramePr>
          <p:nvPr>
            <p:extLst>
              <p:ext uri="{D42A27DB-BD31-4B8C-83A1-F6EECF244321}">
                <p14:modId xmlns:p14="http://schemas.microsoft.com/office/powerpoint/2010/main" val="3709947844"/>
              </p:ext>
            </p:extLst>
          </p:nvPr>
        </p:nvGraphicFramePr>
        <p:xfrm>
          <a:off x="623392" y="3573017"/>
          <a:ext cx="5112568" cy="3184014"/>
        </p:xfrm>
        <a:graphic>
          <a:graphicData uri="http://schemas.openxmlformats.org/drawingml/2006/table">
            <a:tbl>
              <a:tblPr firstRow="1" bandRow="1">
                <a:tableStyleId>{5C22544A-7EE6-4342-B048-85BDC9FD1C3A}</a:tableStyleId>
              </a:tblPr>
              <a:tblGrid>
                <a:gridCol w="3485842">
                  <a:extLst>
                    <a:ext uri="{9D8B030D-6E8A-4147-A177-3AD203B41FA5}">
                      <a16:colId xmlns:a16="http://schemas.microsoft.com/office/drawing/2014/main" val="2283055113"/>
                    </a:ext>
                  </a:extLst>
                </a:gridCol>
                <a:gridCol w="1626726">
                  <a:extLst>
                    <a:ext uri="{9D8B030D-6E8A-4147-A177-3AD203B41FA5}">
                      <a16:colId xmlns:a16="http://schemas.microsoft.com/office/drawing/2014/main" val="2405774181"/>
                    </a:ext>
                  </a:extLst>
                </a:gridCol>
              </a:tblGrid>
              <a:tr h="634884">
                <a:tc>
                  <a:txBody>
                    <a:bodyPr/>
                    <a:lstStyle/>
                    <a:p>
                      <a:r>
                        <a:rPr lang="ru-RU" dirty="0" smtClean="0"/>
                        <a:t>Наименование источника доходов</a:t>
                      </a:r>
                      <a:endParaRPr lang="ru-RU" dirty="0"/>
                    </a:p>
                  </a:txBody>
                  <a:tcPr/>
                </a:tc>
                <a:tc>
                  <a:txBody>
                    <a:bodyPr/>
                    <a:lstStyle/>
                    <a:p>
                      <a:r>
                        <a:rPr lang="ru-RU" dirty="0" smtClean="0"/>
                        <a:t>Сумма (тыс.руб.)</a:t>
                      </a:r>
                      <a:endParaRPr lang="ru-RU" dirty="0"/>
                    </a:p>
                  </a:txBody>
                  <a:tcPr/>
                </a:tc>
                <a:extLst>
                  <a:ext uri="{0D108BD9-81ED-4DB2-BD59-A6C34878D82A}">
                    <a16:rowId xmlns:a16="http://schemas.microsoft.com/office/drawing/2014/main" val="1987901230"/>
                  </a:ext>
                </a:extLst>
              </a:tr>
              <a:tr h="761860">
                <a:tc>
                  <a:txBody>
                    <a:bodyPr/>
                    <a:lstStyle/>
                    <a:p>
                      <a:r>
                        <a:rPr lang="ru-RU" dirty="0" smtClean="0"/>
                        <a:t>Налог на доходы физических лиц</a:t>
                      </a:r>
                      <a:endParaRPr lang="ru-RU" dirty="0"/>
                    </a:p>
                  </a:txBody>
                  <a:tcPr/>
                </a:tc>
                <a:tc>
                  <a:txBody>
                    <a:bodyPr/>
                    <a:lstStyle/>
                    <a:p>
                      <a:r>
                        <a:rPr lang="ru-RU" dirty="0" smtClean="0"/>
                        <a:t>5 577,8</a:t>
                      </a:r>
                      <a:endParaRPr lang="ru-RU" dirty="0"/>
                    </a:p>
                  </a:txBody>
                  <a:tcPr/>
                </a:tc>
                <a:extLst>
                  <a:ext uri="{0D108BD9-81ED-4DB2-BD59-A6C34878D82A}">
                    <a16:rowId xmlns:a16="http://schemas.microsoft.com/office/drawing/2014/main" val="4290413089"/>
                  </a:ext>
                </a:extLst>
              </a:tr>
              <a:tr h="903935">
                <a:tc>
                  <a:txBody>
                    <a:bodyPr/>
                    <a:lstStyle/>
                    <a:p>
                      <a:r>
                        <a:rPr lang="ru-RU" dirty="0" smtClean="0"/>
                        <a:t>Восстановительная стоимость зеленых насаждений</a:t>
                      </a:r>
                      <a:endParaRPr lang="ru-RU" dirty="0"/>
                    </a:p>
                  </a:txBody>
                  <a:tcPr/>
                </a:tc>
                <a:tc>
                  <a:txBody>
                    <a:bodyPr/>
                    <a:lstStyle/>
                    <a:p>
                      <a:r>
                        <a:rPr lang="ru-RU" dirty="0" smtClean="0"/>
                        <a:t>3 683,3</a:t>
                      </a:r>
                      <a:endParaRPr lang="ru-RU" dirty="0"/>
                    </a:p>
                  </a:txBody>
                  <a:tcPr/>
                </a:tc>
                <a:extLst>
                  <a:ext uri="{0D108BD9-81ED-4DB2-BD59-A6C34878D82A}">
                    <a16:rowId xmlns:a16="http://schemas.microsoft.com/office/drawing/2014/main" val="4108655663"/>
                  </a:ext>
                </a:extLst>
              </a:tr>
              <a:tr h="867674">
                <a:tc>
                  <a:txBody>
                    <a:bodyPr/>
                    <a:lstStyle/>
                    <a:p>
                      <a:r>
                        <a:rPr lang="ru-RU" dirty="0" smtClean="0"/>
                        <a:t>Безвозмездные поступления</a:t>
                      </a:r>
                      <a:endParaRPr lang="ru-RU" dirty="0"/>
                    </a:p>
                  </a:txBody>
                  <a:tcPr/>
                </a:tc>
                <a:tc>
                  <a:txBody>
                    <a:bodyPr/>
                    <a:lstStyle/>
                    <a:p>
                      <a:r>
                        <a:rPr lang="ru-RU" dirty="0" smtClean="0"/>
                        <a:t>111 463,8</a:t>
                      </a:r>
                      <a:endParaRPr lang="ru-RU" dirty="0"/>
                    </a:p>
                  </a:txBody>
                  <a:tcPr/>
                </a:tc>
                <a:extLst>
                  <a:ext uri="{0D108BD9-81ED-4DB2-BD59-A6C34878D82A}">
                    <a16:rowId xmlns:a16="http://schemas.microsoft.com/office/drawing/2014/main" val="2269075188"/>
                  </a:ext>
                </a:extLst>
              </a:tr>
            </a:tbl>
          </a:graphicData>
        </a:graphic>
      </p:graphicFrame>
    </p:spTree>
    <p:extLst>
      <p:ext uri="{BB962C8B-B14F-4D97-AF65-F5344CB8AC3E}">
        <p14:creationId xmlns:p14="http://schemas.microsoft.com/office/powerpoint/2010/main" val="8133425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1559496" y="116632"/>
            <a:ext cx="10632505" cy="1098022"/>
          </a:xfrm>
        </p:spPr>
        <p:txBody>
          <a:bodyPr>
            <a:normAutofit fontScale="90000"/>
          </a:bodyPr>
          <a:lstStyle/>
          <a:p>
            <a:pPr algn="ctr"/>
            <a:r>
              <a:rPr lang="ru-RU" dirty="0" smtClean="0"/>
              <a:t>Межбюджетные трансферты</a:t>
            </a:r>
            <a:br>
              <a:rPr lang="ru-RU" dirty="0" smtClean="0"/>
            </a:br>
            <a:r>
              <a:rPr lang="ru-RU" dirty="0" smtClean="0"/>
              <a:t> бюджету ВМО СПБ Княжево из бюджета Санкт-Петербурга в 2022 году</a:t>
            </a:r>
            <a:endParaRPr lang="ru-RU" dirty="0"/>
          </a:p>
        </p:txBody>
      </p:sp>
      <p:sp>
        <p:nvSpPr>
          <p:cNvPr id="6" name="Стрелка вниз 5"/>
          <p:cNvSpPr/>
          <p:nvPr/>
        </p:nvSpPr>
        <p:spPr>
          <a:xfrm>
            <a:off x="4047869" y="1602773"/>
            <a:ext cx="1080120" cy="106939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низ 6"/>
          <p:cNvSpPr/>
          <p:nvPr/>
        </p:nvSpPr>
        <p:spPr>
          <a:xfrm>
            <a:off x="8256240" y="1576004"/>
            <a:ext cx="1080120" cy="106939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кругленный прямоугольник 8"/>
          <p:cNvSpPr/>
          <p:nvPr/>
        </p:nvSpPr>
        <p:spPr>
          <a:xfrm>
            <a:off x="2573054" y="2738512"/>
            <a:ext cx="3306922" cy="1521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Дотации на выравнивание бюджетной обеспеченности</a:t>
            </a:r>
          </a:p>
          <a:p>
            <a:pPr algn="ctr"/>
            <a:r>
              <a:rPr lang="ru-RU" b="1" dirty="0" smtClean="0">
                <a:effectLst>
                  <a:outerShdw blurRad="38100" dist="38100" dir="2700000" algn="tl">
                    <a:srgbClr val="000000">
                      <a:alpha val="43137"/>
                    </a:srgbClr>
                  </a:outerShdw>
                </a:effectLst>
              </a:rPr>
              <a:t>88 545,7 тыс.руб. </a:t>
            </a:r>
            <a:endParaRPr lang="ru-RU" b="1" dirty="0">
              <a:effectLst>
                <a:outerShdw blurRad="38100" dist="38100" dir="2700000" algn="tl">
                  <a:srgbClr val="000000">
                    <a:alpha val="43137"/>
                  </a:srgbClr>
                </a:outerShdw>
              </a:effectLst>
            </a:endParaRPr>
          </a:p>
        </p:txBody>
      </p:sp>
      <p:sp>
        <p:nvSpPr>
          <p:cNvPr id="10" name="Скругленный прямоугольник 9"/>
          <p:cNvSpPr/>
          <p:nvPr/>
        </p:nvSpPr>
        <p:spPr>
          <a:xfrm>
            <a:off x="6960097" y="2719754"/>
            <a:ext cx="3384375" cy="15405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smtClean="0"/>
          </a:p>
          <a:p>
            <a:pPr algn="ctr"/>
            <a:r>
              <a:rPr lang="ru-RU" dirty="0" smtClean="0"/>
              <a:t>Субвенции на выполнение передаваемых полномочий</a:t>
            </a:r>
          </a:p>
          <a:p>
            <a:pPr algn="ctr"/>
            <a:r>
              <a:rPr lang="ru-RU" b="1" dirty="0" smtClean="0">
                <a:effectLst>
                  <a:outerShdw blurRad="38100" dist="38100" dir="2700000" algn="tl">
                    <a:srgbClr val="000000">
                      <a:alpha val="43137"/>
                    </a:srgbClr>
                  </a:outerShdw>
                </a:effectLst>
              </a:rPr>
              <a:t>22 918,1 тыс.руб.</a:t>
            </a:r>
            <a:endParaRPr lang="ru-RU" b="1" dirty="0">
              <a:effectLst>
                <a:outerShdw blurRad="38100" dist="38100" dir="2700000" algn="tl">
                  <a:srgbClr val="000000">
                    <a:alpha val="43137"/>
                  </a:srgbClr>
                </a:outerShdw>
              </a:effectLst>
            </a:endParaRPr>
          </a:p>
          <a:p>
            <a:pPr algn="ctr"/>
            <a:endParaRPr lang="ru-RU" b="1" dirty="0">
              <a:effectLst>
                <a:outerShdw blurRad="38100" dist="38100" dir="2700000" algn="tl">
                  <a:srgbClr val="000000">
                    <a:alpha val="43137"/>
                  </a:srgbClr>
                </a:outerShdw>
              </a:effectLst>
            </a:endParaRPr>
          </a:p>
        </p:txBody>
      </p:sp>
      <p:sp>
        <p:nvSpPr>
          <p:cNvPr id="12" name="Овал 11"/>
          <p:cNvSpPr/>
          <p:nvPr/>
        </p:nvSpPr>
        <p:spPr>
          <a:xfrm>
            <a:off x="2639616" y="4725144"/>
            <a:ext cx="2816506" cy="20444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t>По организации и осуществлению деятельности по опеке и попечительству</a:t>
            </a:r>
          </a:p>
          <a:p>
            <a:pPr algn="ctr"/>
            <a:endParaRPr lang="ru-RU" sz="1200" b="1" dirty="0" smtClean="0">
              <a:effectLst>
                <a:outerShdw blurRad="38100" dist="38100" dir="2700000" algn="tl">
                  <a:srgbClr val="000000">
                    <a:alpha val="43137"/>
                  </a:srgbClr>
                </a:outerShdw>
              </a:effectLst>
            </a:endParaRPr>
          </a:p>
          <a:p>
            <a:pPr algn="ctr"/>
            <a:endParaRPr lang="ru-RU" sz="1200" b="1" dirty="0">
              <a:effectLst>
                <a:outerShdw blurRad="38100" dist="38100" dir="2700000" algn="tl">
                  <a:srgbClr val="000000">
                    <a:alpha val="43137"/>
                  </a:srgbClr>
                </a:outerShdw>
              </a:effectLst>
            </a:endParaRPr>
          </a:p>
          <a:p>
            <a:pPr algn="ctr"/>
            <a:endParaRPr lang="ru-RU" sz="1400" b="1" dirty="0" smtClean="0">
              <a:effectLst>
                <a:outerShdw blurRad="38100" dist="38100" dir="2700000" algn="tl">
                  <a:srgbClr val="000000">
                    <a:alpha val="43137"/>
                  </a:srgbClr>
                </a:outerShdw>
              </a:effectLst>
            </a:endParaRPr>
          </a:p>
          <a:p>
            <a:pPr algn="ctr"/>
            <a:r>
              <a:rPr lang="ru-RU" sz="1400" b="1" dirty="0" smtClean="0">
                <a:effectLst>
                  <a:outerShdw blurRad="38100" dist="38100" dir="2700000" algn="tl">
                    <a:srgbClr val="000000">
                      <a:alpha val="43137"/>
                    </a:srgbClr>
                  </a:outerShdw>
                </a:effectLst>
              </a:rPr>
              <a:t>4 294,9 тыс.руб.</a:t>
            </a:r>
            <a:endParaRPr lang="ru-RU" sz="1400" b="1" dirty="0">
              <a:effectLst>
                <a:outerShdw blurRad="38100" dist="38100" dir="2700000" algn="tl">
                  <a:srgbClr val="000000">
                    <a:alpha val="43137"/>
                  </a:srgbClr>
                </a:outerShdw>
              </a:effectLst>
            </a:endParaRPr>
          </a:p>
        </p:txBody>
      </p:sp>
      <p:sp>
        <p:nvSpPr>
          <p:cNvPr id="13" name="Овал 12"/>
          <p:cNvSpPr/>
          <p:nvPr/>
        </p:nvSpPr>
        <p:spPr>
          <a:xfrm>
            <a:off x="5591944" y="4873201"/>
            <a:ext cx="3123633" cy="192081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t>На содержание ребенка в семье опекуна и приемной семье, а также вознаграждение, причитающееся приемному родителю</a:t>
            </a:r>
          </a:p>
          <a:p>
            <a:pPr algn="ctr"/>
            <a:r>
              <a:rPr lang="ru-RU" sz="1400" b="1" dirty="0" smtClean="0">
                <a:effectLst>
                  <a:outerShdw blurRad="38100" dist="38100" dir="2700000" algn="tl">
                    <a:srgbClr val="000000">
                      <a:alpha val="43137"/>
                    </a:srgbClr>
                  </a:outerShdw>
                </a:effectLst>
              </a:rPr>
              <a:t>18 615,1 тыс.руб. </a:t>
            </a:r>
            <a:endParaRPr lang="ru-RU" sz="1400" b="1" dirty="0">
              <a:effectLst>
                <a:outerShdw blurRad="38100" dist="38100" dir="2700000" algn="tl">
                  <a:srgbClr val="000000">
                    <a:alpha val="43137"/>
                  </a:srgbClr>
                </a:outerShdw>
              </a:effectLst>
            </a:endParaRPr>
          </a:p>
        </p:txBody>
      </p:sp>
      <p:sp>
        <p:nvSpPr>
          <p:cNvPr id="14" name="Овал 13"/>
          <p:cNvSpPr/>
          <p:nvPr/>
        </p:nvSpPr>
        <p:spPr>
          <a:xfrm>
            <a:off x="8976321" y="4873201"/>
            <a:ext cx="3215680" cy="19557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100" dirty="0" smtClean="0"/>
              <a:t>По определению должностных лиц, уполномоченных составлять протоколы об административных правонарушениях, </a:t>
            </a:r>
            <a:r>
              <a:rPr lang="ru-RU" sz="1100" dirty="0" err="1" smtClean="0"/>
              <a:t>исоставлению</a:t>
            </a:r>
            <a:r>
              <a:rPr lang="ru-RU" sz="1100" dirty="0" smtClean="0"/>
              <a:t> протоколов об административных правонарушениях </a:t>
            </a:r>
          </a:p>
          <a:p>
            <a:pPr algn="ctr"/>
            <a:r>
              <a:rPr lang="ru-RU" sz="1400" b="1" dirty="0" smtClean="0">
                <a:effectLst>
                  <a:outerShdw blurRad="38100" dist="38100" dir="2700000" algn="tl">
                    <a:srgbClr val="000000">
                      <a:alpha val="43137"/>
                    </a:srgbClr>
                  </a:outerShdw>
                </a:effectLst>
              </a:rPr>
              <a:t>8,1 тыс.руб.</a:t>
            </a:r>
            <a:endParaRPr lang="ru-RU" sz="1400" b="1" dirty="0">
              <a:effectLst>
                <a:outerShdw blurRad="38100" dist="38100" dir="2700000" algn="tl">
                  <a:srgbClr val="000000">
                    <a:alpha val="43137"/>
                  </a:srgbClr>
                </a:outerShdw>
              </a:effectLst>
            </a:endParaRPr>
          </a:p>
        </p:txBody>
      </p:sp>
      <p:cxnSp>
        <p:nvCxnSpPr>
          <p:cNvPr id="16" name="Прямая со стрелкой 15"/>
          <p:cNvCxnSpPr/>
          <p:nvPr/>
        </p:nvCxnSpPr>
        <p:spPr>
          <a:xfrm flipH="1">
            <a:off x="5414650" y="4383544"/>
            <a:ext cx="1257414" cy="4233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Прямая со стрелкой 17"/>
          <p:cNvCxnSpPr/>
          <p:nvPr/>
        </p:nvCxnSpPr>
        <p:spPr>
          <a:xfrm>
            <a:off x="9840416" y="4383544"/>
            <a:ext cx="504056" cy="4080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Прямая со стрелкой 20"/>
          <p:cNvCxnSpPr/>
          <p:nvPr/>
        </p:nvCxnSpPr>
        <p:spPr>
          <a:xfrm flipH="1">
            <a:off x="7896200" y="4350245"/>
            <a:ext cx="352608" cy="5229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00504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59496" y="40982"/>
            <a:ext cx="8992347" cy="1500556"/>
          </a:xfrm>
        </p:spPr>
        <p:txBody>
          <a:bodyPr/>
          <a:lstStyle/>
          <a:p>
            <a:pPr algn="ctr"/>
            <a:r>
              <a:rPr lang="ru-RU" dirty="0" smtClean="0"/>
              <a:t>Структура расходов бюджета ВМО СПБ МО Княжево</a:t>
            </a:r>
            <a:endParaRPr lang="ru-RU" dirty="0"/>
          </a:p>
        </p:txBody>
      </p:sp>
      <p:sp>
        <p:nvSpPr>
          <p:cNvPr id="4" name="Двенадцатиугольник 3"/>
          <p:cNvSpPr/>
          <p:nvPr/>
        </p:nvSpPr>
        <p:spPr>
          <a:xfrm>
            <a:off x="4075488" y="2836820"/>
            <a:ext cx="2726345" cy="2190698"/>
          </a:xfrm>
          <a:prstGeom prst="dodec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ВСЕГО</a:t>
            </a:r>
          </a:p>
          <a:p>
            <a:pPr algn="ctr"/>
            <a:r>
              <a:rPr lang="ru-RU" sz="2000" b="1" dirty="0" smtClean="0">
                <a:effectLst>
                  <a:outerShdw blurRad="38100" dist="38100" dir="2700000" algn="tl">
                    <a:srgbClr val="000000">
                      <a:alpha val="43137"/>
                    </a:srgbClr>
                  </a:outerShdw>
                </a:effectLst>
              </a:rPr>
              <a:t>134 448,2 тыс.руб.</a:t>
            </a:r>
            <a:endParaRPr lang="ru-RU" sz="2000" b="1" dirty="0">
              <a:effectLst>
                <a:outerShdw blurRad="38100" dist="38100" dir="2700000" algn="tl">
                  <a:srgbClr val="000000">
                    <a:alpha val="43137"/>
                  </a:srgbClr>
                </a:outerShdw>
              </a:effectLst>
            </a:endParaRPr>
          </a:p>
        </p:txBody>
      </p:sp>
      <p:sp>
        <p:nvSpPr>
          <p:cNvPr id="5" name="Скругленный прямоугольник 4"/>
          <p:cNvSpPr/>
          <p:nvPr/>
        </p:nvSpPr>
        <p:spPr>
          <a:xfrm>
            <a:off x="6231443" y="1135889"/>
            <a:ext cx="3456384" cy="86332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Общегосударственные вопросы</a:t>
            </a:r>
          </a:p>
          <a:p>
            <a:pPr algn="ctr"/>
            <a:r>
              <a:rPr lang="ru-RU" b="1" dirty="0" smtClean="0">
                <a:effectLst>
                  <a:outerShdw blurRad="38100" dist="38100" dir="2700000" algn="tl">
                    <a:srgbClr val="000000">
                      <a:alpha val="43137"/>
                    </a:srgbClr>
                  </a:outerShdw>
                </a:effectLst>
              </a:rPr>
              <a:t>31 050,2 тыс.руб.</a:t>
            </a:r>
            <a:endParaRPr lang="ru-RU" b="1" dirty="0">
              <a:effectLst>
                <a:outerShdw blurRad="38100" dist="38100" dir="2700000" algn="tl">
                  <a:srgbClr val="000000">
                    <a:alpha val="43137"/>
                  </a:srgbClr>
                </a:outerShdw>
              </a:effectLst>
            </a:endParaRPr>
          </a:p>
        </p:txBody>
      </p:sp>
      <p:sp>
        <p:nvSpPr>
          <p:cNvPr id="6" name="Скругленный прямоугольник 5"/>
          <p:cNvSpPr/>
          <p:nvPr/>
        </p:nvSpPr>
        <p:spPr>
          <a:xfrm>
            <a:off x="7968208" y="2166446"/>
            <a:ext cx="3897005" cy="13321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Национальная безопасность и правоохранительная деятельность</a:t>
            </a:r>
          </a:p>
          <a:p>
            <a:pPr algn="ctr"/>
            <a:r>
              <a:rPr lang="ru-RU" b="1" dirty="0" smtClean="0">
                <a:effectLst>
                  <a:outerShdw blurRad="38100" dist="38100" dir="2700000" algn="tl">
                    <a:srgbClr val="000000">
                      <a:alpha val="43137"/>
                    </a:srgbClr>
                  </a:outerShdw>
                </a:effectLst>
              </a:rPr>
              <a:t>210,0 тыс.руб</a:t>
            </a:r>
            <a:r>
              <a:rPr lang="ru-RU" dirty="0" smtClean="0"/>
              <a:t>.</a:t>
            </a:r>
            <a:endParaRPr lang="ru-RU" dirty="0"/>
          </a:p>
        </p:txBody>
      </p:sp>
      <p:sp>
        <p:nvSpPr>
          <p:cNvPr id="7" name="Скругленный прямоугольник 6"/>
          <p:cNvSpPr/>
          <p:nvPr/>
        </p:nvSpPr>
        <p:spPr>
          <a:xfrm>
            <a:off x="6903895" y="3562641"/>
            <a:ext cx="3238799" cy="11673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Временное трудоустройство несовершеннолетних</a:t>
            </a:r>
          </a:p>
          <a:p>
            <a:pPr algn="ctr"/>
            <a:r>
              <a:rPr lang="ru-RU" b="1" dirty="0" smtClean="0">
                <a:effectLst>
                  <a:outerShdw blurRad="38100" dist="38100" dir="2700000" algn="tl">
                    <a:srgbClr val="000000">
                      <a:alpha val="43137"/>
                    </a:srgbClr>
                  </a:outerShdw>
                </a:effectLst>
              </a:rPr>
              <a:t>590,4 тыс.руб.</a:t>
            </a:r>
            <a:endParaRPr lang="ru-RU" b="1" dirty="0">
              <a:effectLst>
                <a:outerShdw blurRad="38100" dist="38100" dir="2700000" algn="tl">
                  <a:srgbClr val="000000">
                    <a:alpha val="43137"/>
                  </a:srgbClr>
                </a:outerShdw>
              </a:effectLst>
            </a:endParaRPr>
          </a:p>
        </p:txBody>
      </p:sp>
      <p:sp>
        <p:nvSpPr>
          <p:cNvPr id="8" name="Скругленный прямоугольник 7"/>
          <p:cNvSpPr/>
          <p:nvPr/>
        </p:nvSpPr>
        <p:spPr>
          <a:xfrm>
            <a:off x="9480830" y="4794070"/>
            <a:ext cx="2665857" cy="95385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Благоустройство</a:t>
            </a:r>
          </a:p>
          <a:p>
            <a:pPr algn="ctr"/>
            <a:r>
              <a:rPr lang="ru-RU" b="1" dirty="0" smtClean="0">
                <a:effectLst>
                  <a:outerShdw blurRad="38100" dist="38100" dir="2700000" algn="tl">
                    <a:srgbClr val="000000">
                      <a:alpha val="43137"/>
                    </a:srgbClr>
                  </a:outerShdw>
                </a:effectLst>
              </a:rPr>
              <a:t>52 068,8 тыс.руб</a:t>
            </a:r>
            <a:r>
              <a:rPr lang="ru-RU" dirty="0" smtClean="0"/>
              <a:t>.</a:t>
            </a:r>
            <a:endParaRPr lang="ru-RU" dirty="0"/>
          </a:p>
        </p:txBody>
      </p:sp>
      <p:sp>
        <p:nvSpPr>
          <p:cNvPr id="9" name="Скругленный прямоугольник 8"/>
          <p:cNvSpPr/>
          <p:nvPr/>
        </p:nvSpPr>
        <p:spPr>
          <a:xfrm>
            <a:off x="263352" y="4384992"/>
            <a:ext cx="3024336" cy="10602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Социальная политика</a:t>
            </a:r>
          </a:p>
          <a:p>
            <a:pPr algn="ctr"/>
            <a:r>
              <a:rPr lang="ru-RU" b="1" dirty="0" smtClean="0">
                <a:effectLst>
                  <a:outerShdw blurRad="38100" dist="38100" dir="2700000" algn="tl">
                    <a:srgbClr val="000000">
                      <a:alpha val="43137"/>
                    </a:srgbClr>
                  </a:outerShdw>
                </a:effectLst>
              </a:rPr>
              <a:t>18 844,9 тыс.руб</a:t>
            </a:r>
            <a:r>
              <a:rPr lang="ru-RU" dirty="0" smtClean="0"/>
              <a:t>.</a:t>
            </a:r>
            <a:endParaRPr lang="ru-RU" dirty="0"/>
          </a:p>
        </p:txBody>
      </p:sp>
      <p:sp>
        <p:nvSpPr>
          <p:cNvPr id="10" name="Скругленный прямоугольник 9"/>
          <p:cNvSpPr/>
          <p:nvPr/>
        </p:nvSpPr>
        <p:spPr>
          <a:xfrm>
            <a:off x="1343472" y="5609404"/>
            <a:ext cx="2624981" cy="121760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Культура</a:t>
            </a:r>
          </a:p>
          <a:p>
            <a:pPr algn="ctr"/>
            <a:r>
              <a:rPr lang="ru-RU" b="1" dirty="0" smtClean="0">
                <a:effectLst>
                  <a:outerShdw blurRad="38100" dist="38100" dir="2700000" algn="tl">
                    <a:srgbClr val="000000">
                      <a:alpha val="43137"/>
                    </a:srgbClr>
                  </a:outerShdw>
                </a:effectLst>
              </a:rPr>
              <a:t>12 629,6 тыс.руб.</a:t>
            </a:r>
            <a:endParaRPr lang="ru-RU" b="1" dirty="0">
              <a:effectLst>
                <a:outerShdw blurRad="38100" dist="38100" dir="2700000" algn="tl">
                  <a:srgbClr val="000000">
                    <a:alpha val="43137"/>
                  </a:srgbClr>
                </a:outerShdw>
              </a:effectLst>
            </a:endParaRPr>
          </a:p>
        </p:txBody>
      </p:sp>
      <p:sp>
        <p:nvSpPr>
          <p:cNvPr id="11" name="Скругленный прямоугольник 10"/>
          <p:cNvSpPr/>
          <p:nvPr/>
        </p:nvSpPr>
        <p:spPr>
          <a:xfrm>
            <a:off x="4155286" y="5658252"/>
            <a:ext cx="2485057" cy="121376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Экология, образование</a:t>
            </a:r>
          </a:p>
          <a:p>
            <a:pPr algn="ctr"/>
            <a:r>
              <a:rPr lang="ru-RU" b="1" dirty="0" smtClean="0">
                <a:effectLst>
                  <a:outerShdw blurRad="38100" dist="38100" dir="2700000" algn="tl">
                    <a:srgbClr val="000000">
                      <a:alpha val="43137"/>
                    </a:srgbClr>
                  </a:outerShdw>
                </a:effectLst>
              </a:rPr>
              <a:t>592,5 тыс.руб</a:t>
            </a:r>
            <a:r>
              <a:rPr lang="ru-RU" dirty="0" smtClean="0"/>
              <a:t>.</a:t>
            </a:r>
            <a:endParaRPr lang="ru-RU" dirty="0"/>
          </a:p>
        </p:txBody>
      </p:sp>
      <p:sp>
        <p:nvSpPr>
          <p:cNvPr id="12" name="Скругленный прямоугольник 11"/>
          <p:cNvSpPr/>
          <p:nvPr/>
        </p:nvSpPr>
        <p:spPr>
          <a:xfrm>
            <a:off x="6914021" y="5593575"/>
            <a:ext cx="2592288" cy="12492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Содержание и обеспечение деятельности МКУ</a:t>
            </a:r>
          </a:p>
          <a:p>
            <a:pPr algn="ctr"/>
            <a:r>
              <a:rPr lang="ru-RU" b="1" dirty="0" smtClean="0">
                <a:effectLst>
                  <a:outerShdw blurRad="38100" dist="38100" dir="2700000" algn="tl">
                    <a:srgbClr val="000000">
                      <a:alpha val="43137"/>
                    </a:srgbClr>
                  </a:outerShdw>
                </a:effectLst>
              </a:rPr>
              <a:t>15 297,9 тыс.руб.</a:t>
            </a:r>
            <a:endParaRPr lang="ru-RU" b="1" dirty="0">
              <a:effectLst>
                <a:outerShdw blurRad="38100" dist="38100" dir="2700000" algn="tl">
                  <a:srgbClr val="000000">
                    <a:alpha val="43137"/>
                  </a:srgbClr>
                </a:outerShdw>
              </a:effectLst>
            </a:endParaRPr>
          </a:p>
        </p:txBody>
      </p:sp>
      <p:sp>
        <p:nvSpPr>
          <p:cNvPr id="14" name="Скругленный прямоугольник 13"/>
          <p:cNvSpPr/>
          <p:nvPr/>
        </p:nvSpPr>
        <p:spPr>
          <a:xfrm>
            <a:off x="2135560" y="1541538"/>
            <a:ext cx="2880320" cy="10884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Средства массовой информации</a:t>
            </a:r>
          </a:p>
          <a:p>
            <a:pPr algn="ctr"/>
            <a:r>
              <a:rPr lang="ru-RU" b="1" dirty="0" smtClean="0">
                <a:effectLst>
                  <a:outerShdw blurRad="38100" dist="38100" dir="2700000" algn="tl">
                    <a:srgbClr val="000000">
                      <a:alpha val="43137"/>
                    </a:srgbClr>
                  </a:outerShdw>
                </a:effectLst>
              </a:rPr>
              <a:t>2 142,2 тыс.руб.</a:t>
            </a:r>
            <a:endParaRPr lang="ru-RU" b="1" dirty="0">
              <a:effectLst>
                <a:outerShdw blurRad="38100" dist="38100" dir="2700000" algn="tl">
                  <a:srgbClr val="000000">
                    <a:alpha val="43137"/>
                  </a:srgbClr>
                </a:outerShdw>
              </a:effectLst>
            </a:endParaRPr>
          </a:p>
        </p:txBody>
      </p:sp>
      <p:sp>
        <p:nvSpPr>
          <p:cNvPr id="15" name="Скругленный прямоугольник 14"/>
          <p:cNvSpPr/>
          <p:nvPr/>
        </p:nvSpPr>
        <p:spPr>
          <a:xfrm>
            <a:off x="695400" y="2901783"/>
            <a:ext cx="2592288" cy="10801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t>Физическая культура и спорт</a:t>
            </a:r>
          </a:p>
          <a:p>
            <a:pPr algn="ctr"/>
            <a:r>
              <a:rPr lang="ru-RU" b="1" dirty="0" smtClean="0">
                <a:effectLst>
                  <a:outerShdw blurRad="38100" dist="38100" dir="2700000" algn="tl">
                    <a:srgbClr val="000000">
                      <a:alpha val="43137"/>
                    </a:srgbClr>
                  </a:outerShdw>
                </a:effectLst>
              </a:rPr>
              <a:t>991,7 тыс.руб.</a:t>
            </a:r>
            <a:endParaRPr lang="ru-RU" b="1" dirty="0">
              <a:effectLst>
                <a:outerShdw blurRad="38100" dist="38100" dir="2700000" algn="tl">
                  <a:srgbClr val="000000">
                    <a:alpha val="43137"/>
                  </a:srgbClr>
                </a:outerShdw>
              </a:effectLst>
            </a:endParaRPr>
          </a:p>
        </p:txBody>
      </p:sp>
      <p:sp>
        <p:nvSpPr>
          <p:cNvPr id="17" name="Овальная выноска 16"/>
          <p:cNvSpPr/>
          <p:nvPr/>
        </p:nvSpPr>
        <p:spPr>
          <a:xfrm>
            <a:off x="9336360" y="903860"/>
            <a:ext cx="1368152" cy="399034"/>
          </a:xfrm>
          <a:prstGeom prst="wedgeEllipseCallou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23,1 %</a:t>
            </a:r>
            <a:endParaRPr lang="ru-RU" dirty="0">
              <a:solidFill>
                <a:schemeClr val="tx1"/>
              </a:solidFill>
            </a:endParaRPr>
          </a:p>
        </p:txBody>
      </p:sp>
      <p:sp>
        <p:nvSpPr>
          <p:cNvPr id="18" name="Овальная выноска 17"/>
          <p:cNvSpPr/>
          <p:nvPr/>
        </p:nvSpPr>
        <p:spPr>
          <a:xfrm>
            <a:off x="10551843" y="1708769"/>
            <a:ext cx="1520821" cy="457677"/>
          </a:xfrm>
          <a:prstGeom prst="wedgeEllipseCallou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0,2 %</a:t>
            </a:r>
            <a:endParaRPr lang="ru-RU" dirty="0">
              <a:solidFill>
                <a:schemeClr val="tx1"/>
              </a:solidFill>
            </a:endParaRPr>
          </a:p>
        </p:txBody>
      </p:sp>
      <p:sp>
        <p:nvSpPr>
          <p:cNvPr id="19" name="Овальная выноска 18"/>
          <p:cNvSpPr/>
          <p:nvPr/>
        </p:nvSpPr>
        <p:spPr>
          <a:xfrm>
            <a:off x="10704512" y="4384992"/>
            <a:ext cx="1483732" cy="409078"/>
          </a:xfrm>
          <a:prstGeom prst="wedgeEllipseCallou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38,7 %</a:t>
            </a:r>
            <a:endParaRPr lang="ru-RU" dirty="0">
              <a:solidFill>
                <a:schemeClr val="tx1"/>
              </a:solidFill>
            </a:endParaRPr>
          </a:p>
        </p:txBody>
      </p:sp>
      <p:sp>
        <p:nvSpPr>
          <p:cNvPr id="20" name="Овальная выноска 19"/>
          <p:cNvSpPr/>
          <p:nvPr/>
        </p:nvSpPr>
        <p:spPr>
          <a:xfrm>
            <a:off x="9506308" y="3547780"/>
            <a:ext cx="1601816" cy="575722"/>
          </a:xfrm>
          <a:prstGeom prst="wedgeEllipseCallou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0,4 %</a:t>
            </a:r>
            <a:endParaRPr lang="ru-RU" dirty="0">
              <a:solidFill>
                <a:schemeClr val="tx1"/>
              </a:solidFill>
            </a:endParaRPr>
          </a:p>
        </p:txBody>
      </p:sp>
      <p:sp>
        <p:nvSpPr>
          <p:cNvPr id="21" name="Овальная выноска 20"/>
          <p:cNvSpPr/>
          <p:nvPr/>
        </p:nvSpPr>
        <p:spPr>
          <a:xfrm>
            <a:off x="5783706" y="5459758"/>
            <a:ext cx="1080120" cy="399034"/>
          </a:xfrm>
          <a:prstGeom prst="wedgeEllipseCallou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0,4 %</a:t>
            </a:r>
            <a:endParaRPr lang="ru-RU" dirty="0">
              <a:solidFill>
                <a:schemeClr val="tx1"/>
              </a:solidFill>
            </a:endParaRPr>
          </a:p>
        </p:txBody>
      </p:sp>
      <p:sp>
        <p:nvSpPr>
          <p:cNvPr id="22" name="Овальная выноска 21"/>
          <p:cNvSpPr/>
          <p:nvPr/>
        </p:nvSpPr>
        <p:spPr>
          <a:xfrm>
            <a:off x="8100267" y="5200574"/>
            <a:ext cx="1330368" cy="478648"/>
          </a:xfrm>
          <a:prstGeom prst="wedgeEllipseCallou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11,4 %</a:t>
            </a:r>
            <a:endParaRPr lang="ru-RU" dirty="0">
              <a:solidFill>
                <a:schemeClr val="tx1"/>
              </a:solidFill>
            </a:endParaRPr>
          </a:p>
        </p:txBody>
      </p:sp>
      <p:sp>
        <p:nvSpPr>
          <p:cNvPr id="23" name="Овальная выноска 22"/>
          <p:cNvSpPr/>
          <p:nvPr/>
        </p:nvSpPr>
        <p:spPr>
          <a:xfrm>
            <a:off x="2995369" y="2910802"/>
            <a:ext cx="1080120" cy="399034"/>
          </a:xfrm>
          <a:prstGeom prst="wedgeEllipseCallou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0,7 %</a:t>
            </a:r>
            <a:endParaRPr lang="ru-RU" dirty="0">
              <a:solidFill>
                <a:schemeClr val="tx1"/>
              </a:solidFill>
            </a:endParaRPr>
          </a:p>
        </p:txBody>
      </p:sp>
      <p:sp>
        <p:nvSpPr>
          <p:cNvPr id="24" name="Овальная выноска 23"/>
          <p:cNvSpPr/>
          <p:nvPr/>
        </p:nvSpPr>
        <p:spPr>
          <a:xfrm>
            <a:off x="2579128" y="4143050"/>
            <a:ext cx="1270378" cy="538785"/>
          </a:xfrm>
          <a:prstGeom prst="wedgeEllipseCallou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14,0 %</a:t>
            </a:r>
            <a:endParaRPr lang="ru-RU" dirty="0">
              <a:solidFill>
                <a:schemeClr val="tx1"/>
              </a:solidFill>
            </a:endParaRPr>
          </a:p>
        </p:txBody>
      </p:sp>
      <p:sp>
        <p:nvSpPr>
          <p:cNvPr id="25" name="Овальная выноска 24"/>
          <p:cNvSpPr/>
          <p:nvPr/>
        </p:nvSpPr>
        <p:spPr>
          <a:xfrm>
            <a:off x="3201849" y="5361721"/>
            <a:ext cx="1080120" cy="399034"/>
          </a:xfrm>
          <a:prstGeom prst="wedgeEllipseCallou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9,4 %</a:t>
            </a:r>
            <a:endParaRPr lang="ru-RU" dirty="0">
              <a:solidFill>
                <a:schemeClr val="tx1"/>
              </a:solidFill>
            </a:endParaRPr>
          </a:p>
        </p:txBody>
      </p:sp>
      <p:sp>
        <p:nvSpPr>
          <p:cNvPr id="26" name="Овальная выноска 25"/>
          <p:cNvSpPr/>
          <p:nvPr/>
        </p:nvSpPr>
        <p:spPr>
          <a:xfrm>
            <a:off x="4702479" y="1373782"/>
            <a:ext cx="1080120" cy="399034"/>
          </a:xfrm>
          <a:prstGeom prst="wedgeEllipseCallou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1,6 %</a:t>
            </a:r>
            <a:endParaRPr lang="ru-RU" dirty="0">
              <a:solidFill>
                <a:schemeClr val="tx1"/>
              </a:solidFill>
            </a:endParaRPr>
          </a:p>
        </p:txBody>
      </p:sp>
    </p:spTree>
    <p:extLst>
      <p:ext uri="{BB962C8B-B14F-4D97-AF65-F5344CB8AC3E}">
        <p14:creationId xmlns:p14="http://schemas.microsoft.com/office/powerpoint/2010/main" val="8648394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31504" y="260648"/>
            <a:ext cx="9873107" cy="1152128"/>
          </a:xfrm>
        </p:spPr>
        <p:txBody>
          <a:bodyPr>
            <a:normAutofit fontScale="90000"/>
          </a:bodyPr>
          <a:lstStyle/>
          <a:p>
            <a:pPr algn="ctr"/>
            <a:r>
              <a:rPr lang="ru-RU" dirty="0" smtClean="0"/>
              <a:t>Решение вопросов местного значения на основе муниципальных и ведомственных целевых программ</a:t>
            </a:r>
            <a:endParaRPr lang="ru-RU" dirty="0"/>
          </a:p>
        </p:txBody>
      </p:sp>
      <p:sp>
        <p:nvSpPr>
          <p:cNvPr id="3" name="Прямоугольник с двумя усеченными противолежащими углами 2"/>
          <p:cNvSpPr/>
          <p:nvPr/>
        </p:nvSpPr>
        <p:spPr>
          <a:xfrm>
            <a:off x="1779525" y="2204864"/>
            <a:ext cx="9577064" cy="1152128"/>
          </a:xfrm>
          <a:prstGeom prst="snip2Diag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Распоряжением МА ВМО СПБ МО Княжево от 24.09.2021г. № 93 на 2022 год утверждены 4 муниципальных и 11 ведомственных целевых программ</a:t>
            </a:r>
            <a:endParaRPr lang="ru-RU" dirty="0">
              <a:solidFill>
                <a:schemeClr val="tx1"/>
              </a:solidFill>
            </a:endParaRPr>
          </a:p>
        </p:txBody>
      </p:sp>
      <p:sp>
        <p:nvSpPr>
          <p:cNvPr id="6" name="Прямоугольник 5"/>
          <p:cNvSpPr/>
          <p:nvPr/>
        </p:nvSpPr>
        <p:spPr>
          <a:xfrm>
            <a:off x="1631504" y="4149080"/>
            <a:ext cx="10009112" cy="2308324"/>
          </a:xfrm>
          <a:prstGeom prst="rect">
            <a:avLst/>
          </a:prstGeom>
        </p:spPr>
        <p:txBody>
          <a:bodyPr wrap="square">
            <a:spAutoFit/>
          </a:bodyPr>
          <a:lstStyle/>
          <a:p>
            <a:r>
              <a:rPr lang="ru-RU" b="1" i="1" dirty="0">
                <a:effectLst>
                  <a:outerShdw blurRad="38100" dist="38100" dir="2700000" algn="tl">
                    <a:srgbClr val="000000">
                      <a:alpha val="43137"/>
                    </a:srgbClr>
                  </a:outerShdw>
                </a:effectLst>
              </a:rPr>
              <a:t>ведомственная целевая программа</a:t>
            </a:r>
            <a:r>
              <a:rPr lang="ru-RU" b="1" dirty="0">
                <a:effectLst>
                  <a:outerShdw blurRad="38100" dist="38100" dir="2700000" algn="tl">
                    <a:srgbClr val="000000">
                      <a:alpha val="43137"/>
                    </a:srgbClr>
                  </a:outerShdw>
                </a:effectLst>
              </a:rPr>
              <a:t> </a:t>
            </a:r>
            <a:r>
              <a:rPr lang="ru-RU" dirty="0"/>
              <a:t>- утвержденный, либо выделяемый в аналитических целях, </a:t>
            </a:r>
            <a:r>
              <a:rPr lang="ru-RU" dirty="0" smtClean="0"/>
              <a:t>комплекс мероприятий </a:t>
            </a:r>
            <a:r>
              <a:rPr lang="ru-RU" dirty="0"/>
              <a:t>(направлений расходования бюджетных средств), направленных на решение конкретной </a:t>
            </a:r>
            <a:r>
              <a:rPr lang="ru-RU" dirty="0" smtClean="0"/>
              <a:t>тактической задачи </a:t>
            </a:r>
            <a:r>
              <a:rPr lang="ru-RU" dirty="0"/>
              <a:t>муниципального образования</a:t>
            </a:r>
            <a:r>
              <a:rPr lang="ru-RU" dirty="0" smtClean="0"/>
              <a:t>;</a:t>
            </a:r>
          </a:p>
          <a:p>
            <a:endParaRPr lang="ru-RU" dirty="0"/>
          </a:p>
          <a:p>
            <a:r>
              <a:rPr lang="ru-RU" b="1" i="1" dirty="0" smtClean="0">
                <a:effectLst>
                  <a:outerShdw blurRad="38100" dist="38100" dir="2700000" algn="tl">
                    <a:srgbClr val="000000">
                      <a:alpha val="43137"/>
                    </a:srgbClr>
                  </a:outerShdw>
                </a:effectLst>
              </a:rPr>
              <a:t>муниципальная </a:t>
            </a:r>
            <a:r>
              <a:rPr lang="ru-RU" b="1" i="1" dirty="0">
                <a:effectLst>
                  <a:outerShdw blurRad="38100" dist="38100" dir="2700000" algn="tl">
                    <a:srgbClr val="000000">
                      <a:alpha val="43137"/>
                    </a:srgbClr>
                  </a:outerShdw>
                </a:effectLst>
              </a:rPr>
              <a:t>программа </a:t>
            </a:r>
            <a:r>
              <a:rPr lang="ru-RU" dirty="0"/>
              <a:t>- это совокупность выполняемых мероприятий (оказываемых услуг), </a:t>
            </a:r>
            <a:r>
              <a:rPr lang="ru-RU" dirty="0" smtClean="0"/>
              <a:t>взаимоувязанных по </a:t>
            </a:r>
            <a:r>
              <a:rPr lang="ru-RU" dirty="0"/>
              <a:t>срокам, исполнителям и ресурсам, и направленных на достижение определенной цели (задачи)</a:t>
            </a:r>
          </a:p>
        </p:txBody>
      </p:sp>
      <p:sp>
        <p:nvSpPr>
          <p:cNvPr id="8" name="Шеврон 7"/>
          <p:cNvSpPr/>
          <p:nvPr/>
        </p:nvSpPr>
        <p:spPr>
          <a:xfrm>
            <a:off x="839416" y="4293096"/>
            <a:ext cx="508245" cy="311227"/>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9" name="Шеврон 8"/>
          <p:cNvSpPr/>
          <p:nvPr/>
        </p:nvSpPr>
        <p:spPr>
          <a:xfrm>
            <a:off x="863029" y="5661248"/>
            <a:ext cx="484632" cy="288032"/>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6107508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4236116759"/>
              </p:ext>
            </p:extLst>
          </p:nvPr>
        </p:nvGraphicFramePr>
        <p:xfrm>
          <a:off x="1559496" y="18962"/>
          <a:ext cx="10513168" cy="6752028"/>
        </p:xfrm>
        <a:graphic>
          <a:graphicData uri="http://schemas.openxmlformats.org/drawingml/2006/table">
            <a:tbl>
              <a:tblPr>
                <a:tableStyleId>{5C22544A-7EE6-4342-B048-85BDC9FD1C3A}</a:tableStyleId>
              </a:tblPr>
              <a:tblGrid>
                <a:gridCol w="358584">
                  <a:extLst>
                    <a:ext uri="{9D8B030D-6E8A-4147-A177-3AD203B41FA5}">
                      <a16:colId xmlns:a16="http://schemas.microsoft.com/office/drawing/2014/main" val="853940929"/>
                    </a:ext>
                  </a:extLst>
                </a:gridCol>
                <a:gridCol w="8433857">
                  <a:extLst>
                    <a:ext uri="{9D8B030D-6E8A-4147-A177-3AD203B41FA5}">
                      <a16:colId xmlns:a16="http://schemas.microsoft.com/office/drawing/2014/main" val="3853492891"/>
                    </a:ext>
                  </a:extLst>
                </a:gridCol>
                <a:gridCol w="1720727">
                  <a:extLst>
                    <a:ext uri="{9D8B030D-6E8A-4147-A177-3AD203B41FA5}">
                      <a16:colId xmlns:a16="http://schemas.microsoft.com/office/drawing/2014/main" val="1555909471"/>
                    </a:ext>
                  </a:extLst>
                </a:gridCol>
              </a:tblGrid>
              <a:tr h="399223">
                <a:tc>
                  <a:txBody>
                    <a:bodyPr/>
                    <a:lstStyle/>
                    <a:p>
                      <a:pPr algn="l" fontAlgn="b"/>
                      <a:r>
                        <a:rPr lang="ru-RU" sz="600" u="none" strike="noStrike" dirty="0">
                          <a:effectLst/>
                        </a:rPr>
                        <a:t> </a:t>
                      </a:r>
                      <a:endParaRPr lang="ru-RU" sz="600" b="0" i="0" u="none" strike="noStrike" dirty="0">
                        <a:solidFill>
                          <a:srgbClr val="000000"/>
                        </a:solidFill>
                        <a:effectLst/>
                        <a:latin typeface="Calibri"/>
                      </a:endParaRPr>
                    </a:p>
                  </a:txBody>
                  <a:tcPr marL="5700" marR="5700" marT="5700" marB="0" anchor="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ru-RU" sz="1050" b="1" u="none" strike="noStrike" dirty="0">
                          <a:effectLst>
                            <a:outerShdw blurRad="38100" dist="38100" dir="2700000" algn="tl">
                              <a:srgbClr val="000000">
                                <a:alpha val="43137"/>
                              </a:srgbClr>
                            </a:outerShdw>
                          </a:effectLst>
                        </a:rPr>
                        <a:t>Наименование программы</a:t>
                      </a:r>
                      <a:endParaRPr lang="ru-RU" sz="1050" b="1" i="0" u="none" strike="noStrike" dirty="0">
                        <a:solidFill>
                          <a:srgbClr val="000000"/>
                        </a:solidFill>
                        <a:effectLst>
                          <a:outerShdw blurRad="38100" dist="38100" dir="2700000" algn="tl">
                            <a:srgbClr val="000000">
                              <a:alpha val="43137"/>
                            </a:srgbClr>
                          </a:outerShdw>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ru-RU" sz="900" b="1" u="none" strike="noStrike" dirty="0">
                          <a:effectLst>
                            <a:outerShdw blurRad="38100" dist="38100" dir="2700000" algn="tl">
                              <a:srgbClr val="000000">
                                <a:alpha val="43137"/>
                              </a:srgbClr>
                            </a:outerShdw>
                          </a:effectLst>
                        </a:rPr>
                        <a:t>Финансирование в </a:t>
                      </a:r>
                      <a:r>
                        <a:rPr lang="ru-RU" sz="900" b="1" u="none" strike="noStrike" dirty="0" smtClean="0">
                          <a:effectLst>
                            <a:outerShdw blurRad="38100" dist="38100" dir="2700000" algn="tl">
                              <a:srgbClr val="000000">
                                <a:alpha val="43137"/>
                              </a:srgbClr>
                            </a:outerShdw>
                          </a:effectLst>
                        </a:rPr>
                        <a:t>2022 году</a:t>
                      </a:r>
                    </a:p>
                    <a:p>
                      <a:pPr algn="ctr" fontAlgn="ctr"/>
                      <a:r>
                        <a:rPr lang="ru-RU" sz="900" b="1" i="0" u="none" strike="noStrike" dirty="0" smtClean="0">
                          <a:solidFill>
                            <a:srgbClr val="000000"/>
                          </a:solidFill>
                          <a:effectLst>
                            <a:outerShdw blurRad="38100" dist="38100" dir="2700000" algn="tl">
                              <a:srgbClr val="000000">
                                <a:alpha val="43137"/>
                              </a:srgbClr>
                            </a:outerShdw>
                          </a:effectLst>
                          <a:latin typeface="Calibri"/>
                        </a:rPr>
                        <a:t>(тыс.руб.)</a:t>
                      </a:r>
                      <a:endParaRPr lang="ru-RU" sz="900" b="1" i="0" u="none" strike="noStrike" dirty="0">
                        <a:solidFill>
                          <a:srgbClr val="000000"/>
                        </a:solidFill>
                        <a:effectLst>
                          <a:outerShdw blurRad="38100" dist="38100" dir="2700000" algn="tl">
                            <a:srgbClr val="000000">
                              <a:alpha val="43137"/>
                            </a:srgbClr>
                          </a:outerShdw>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2275754548"/>
                  </a:ext>
                </a:extLst>
              </a:tr>
              <a:tr h="442975">
                <a:tc>
                  <a:txBody>
                    <a:bodyPr/>
                    <a:lstStyle/>
                    <a:p>
                      <a:pPr algn="ctr" fontAlgn="t"/>
                      <a:r>
                        <a:rPr lang="ru-RU" sz="900" b="1" u="none" strike="noStrike" dirty="0">
                          <a:effectLst/>
                        </a:rPr>
                        <a:t>1</a:t>
                      </a:r>
                      <a:endParaRPr lang="ru-RU" sz="9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1000" b="1" u="none" strike="noStrike" dirty="0">
                          <a:effectLst/>
                        </a:rPr>
                        <a:t>Проведение подготовки и обучения неработающего населения способам защиты и действиям в чрезвычайных ситуациях, а также способам защиты от опасностей, возникающих при ведении военных действий или вследствие этих действий в </a:t>
                      </a:r>
                      <a:r>
                        <a:rPr lang="ru-RU" sz="1000" b="1" u="none" strike="noStrike" dirty="0" smtClean="0">
                          <a:effectLst/>
                        </a:rPr>
                        <a:t>2022 </a:t>
                      </a:r>
                      <a:r>
                        <a:rPr lang="ru-RU" sz="1000" b="1" u="none" strike="noStrike" dirty="0">
                          <a:effectLst/>
                        </a:rPr>
                        <a:t>году</a:t>
                      </a:r>
                      <a:endParaRPr lang="ru-RU" sz="1000" b="1"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1200" b="1" u="none" strike="noStrike" dirty="0" smtClean="0">
                          <a:effectLst/>
                        </a:rPr>
                        <a:t>210,0</a:t>
                      </a:r>
                      <a:endParaRPr lang="ru-RU" sz="12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2965974801"/>
                  </a:ext>
                </a:extLst>
              </a:tr>
              <a:tr h="212880">
                <a:tc>
                  <a:txBody>
                    <a:bodyPr/>
                    <a:lstStyle/>
                    <a:p>
                      <a:pPr algn="ctr" fontAlgn="t"/>
                      <a:r>
                        <a:rPr lang="ru-RU" sz="900" b="1" i="0" u="none" strike="noStrike" dirty="0" smtClean="0">
                          <a:solidFill>
                            <a:srgbClr val="000000"/>
                          </a:solidFill>
                          <a:effectLst/>
                          <a:latin typeface="Calibri"/>
                        </a:rPr>
                        <a:t>2</a:t>
                      </a:r>
                      <a:endParaRPr lang="ru-RU" sz="9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1000" b="1" u="none" strike="noStrike" kern="1200" dirty="0" smtClean="0">
                          <a:solidFill>
                            <a:schemeClr val="dk1"/>
                          </a:solidFill>
                          <a:effectLst/>
                          <a:latin typeface="+mn-lt"/>
                          <a:ea typeface="+mn-ea"/>
                          <a:cs typeface="+mn-cs"/>
                        </a:rPr>
                        <a:t>Формирование архивных фондов в 2022 году</a:t>
                      </a:r>
                      <a:endParaRPr lang="ru-RU" sz="1000" b="1" u="none" strike="noStrike" kern="1200" dirty="0">
                        <a:solidFill>
                          <a:schemeClr val="dk1"/>
                        </a:solidFill>
                        <a:effectLst/>
                        <a:latin typeface="+mn-lt"/>
                        <a:ea typeface="+mn-ea"/>
                        <a:cs typeface="+mn-cs"/>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1200" b="1" i="0" u="none" strike="noStrike" dirty="0" smtClean="0">
                          <a:solidFill>
                            <a:srgbClr val="000000"/>
                          </a:solidFill>
                          <a:effectLst/>
                          <a:latin typeface="Calibri"/>
                        </a:rPr>
                        <a:t>108,5</a:t>
                      </a:r>
                      <a:endParaRPr lang="ru-RU" sz="12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65845411"/>
                  </a:ext>
                </a:extLst>
              </a:tr>
              <a:tr h="476204">
                <a:tc>
                  <a:txBody>
                    <a:bodyPr/>
                    <a:lstStyle/>
                    <a:p>
                      <a:pPr algn="ctr" fontAlgn="t"/>
                      <a:r>
                        <a:rPr lang="ru-RU" sz="900" b="1" i="0" u="none" strike="noStrike" dirty="0" smtClean="0">
                          <a:solidFill>
                            <a:srgbClr val="000000"/>
                          </a:solidFill>
                          <a:effectLst/>
                          <a:latin typeface="Calibri"/>
                        </a:rPr>
                        <a:t>3</a:t>
                      </a:r>
                      <a:endParaRPr lang="ru-RU" sz="9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1000" b="1" u="none" strike="noStrike" dirty="0">
                          <a:effectLst/>
                        </a:rPr>
                        <a:t>Участие в организации и финансировании временного трудоустройства несовершеннолетних от 14 до 18 лет в свободное от учебы время, проживающих на территории Муниципального Образования Муниципальный Округ Княжево в </a:t>
                      </a:r>
                      <a:r>
                        <a:rPr lang="ru-RU" sz="1000" b="1" u="none" strike="noStrike" dirty="0" smtClean="0">
                          <a:effectLst/>
                        </a:rPr>
                        <a:t>2022 </a:t>
                      </a:r>
                      <a:r>
                        <a:rPr lang="ru-RU" sz="1000" b="1" u="none" strike="noStrike" dirty="0">
                          <a:effectLst/>
                        </a:rPr>
                        <a:t>году</a:t>
                      </a:r>
                      <a:endParaRPr lang="ru-RU" sz="1000" b="1"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1200" b="1" i="0" u="none" strike="noStrike" dirty="0" smtClean="0">
                          <a:solidFill>
                            <a:srgbClr val="000000"/>
                          </a:solidFill>
                          <a:effectLst/>
                          <a:latin typeface="Calibri"/>
                        </a:rPr>
                        <a:t>590,4</a:t>
                      </a:r>
                      <a:endParaRPr lang="ru-RU" sz="12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2884542924"/>
                  </a:ext>
                </a:extLst>
              </a:tr>
              <a:tr h="268805">
                <a:tc>
                  <a:txBody>
                    <a:bodyPr/>
                    <a:lstStyle/>
                    <a:p>
                      <a:pPr algn="ctr" fontAlgn="t"/>
                      <a:r>
                        <a:rPr lang="ru-RU" sz="900" b="1" i="0" u="none" strike="noStrike" dirty="0" smtClean="0">
                          <a:solidFill>
                            <a:srgbClr val="000000"/>
                          </a:solidFill>
                          <a:effectLst/>
                          <a:latin typeface="Calibri"/>
                        </a:rPr>
                        <a:t>4</a:t>
                      </a:r>
                      <a:endParaRPr lang="ru-RU" sz="9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1000" b="1" u="none" strike="noStrike" dirty="0">
                          <a:effectLst/>
                        </a:rPr>
                        <a:t>Осуществление благоустройства территории Муниципального Образования Муниципальный Округ Княжево в </a:t>
                      </a:r>
                      <a:r>
                        <a:rPr lang="ru-RU" sz="1000" b="1" u="none" strike="noStrike" dirty="0" smtClean="0">
                          <a:effectLst/>
                        </a:rPr>
                        <a:t>2022 году</a:t>
                      </a:r>
                      <a:endParaRPr lang="ru-RU" sz="1000" b="1"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1200" b="1" i="0" u="none" strike="noStrike" dirty="0" smtClean="0">
                          <a:solidFill>
                            <a:srgbClr val="000000"/>
                          </a:solidFill>
                          <a:effectLst/>
                          <a:latin typeface="Calibri"/>
                        </a:rPr>
                        <a:t>52</a:t>
                      </a:r>
                      <a:r>
                        <a:rPr lang="ru-RU" sz="1200" b="1" i="0" u="none" strike="noStrike" baseline="0" dirty="0" smtClean="0">
                          <a:solidFill>
                            <a:srgbClr val="000000"/>
                          </a:solidFill>
                          <a:effectLst/>
                          <a:latin typeface="Calibri"/>
                        </a:rPr>
                        <a:t> 068,8</a:t>
                      </a:r>
                      <a:endParaRPr lang="ru-RU" sz="12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920511622"/>
                  </a:ext>
                </a:extLst>
              </a:tr>
              <a:tr h="300737">
                <a:tc>
                  <a:txBody>
                    <a:bodyPr/>
                    <a:lstStyle/>
                    <a:p>
                      <a:pPr algn="ctr" fontAlgn="t"/>
                      <a:r>
                        <a:rPr lang="ru-RU" sz="900" b="1" i="0" u="none" strike="noStrike" dirty="0" smtClean="0">
                          <a:solidFill>
                            <a:srgbClr val="000000"/>
                          </a:solidFill>
                          <a:effectLst/>
                          <a:latin typeface="Calibri"/>
                        </a:rPr>
                        <a:t>5</a:t>
                      </a:r>
                      <a:endParaRPr lang="ru-RU" sz="9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1000" b="1" u="none" strike="noStrike" dirty="0">
                          <a:effectLst/>
                        </a:rPr>
                        <a:t>Участие в мероприятиях по охране окружающей среды, за исключением организации и осуществления мероприятий по экологическому контролю в </a:t>
                      </a:r>
                      <a:r>
                        <a:rPr lang="ru-RU" sz="1000" b="1" u="none" strike="noStrike" dirty="0" smtClean="0">
                          <a:effectLst/>
                        </a:rPr>
                        <a:t>2022 </a:t>
                      </a:r>
                      <a:r>
                        <a:rPr lang="ru-RU" sz="1000" b="1" u="none" strike="noStrike" dirty="0">
                          <a:effectLst/>
                        </a:rPr>
                        <a:t>году</a:t>
                      </a:r>
                      <a:endParaRPr lang="ru-RU" sz="1000" b="1"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1200" b="1" i="0" u="none" strike="noStrike" dirty="0" smtClean="0">
                          <a:solidFill>
                            <a:srgbClr val="000000"/>
                          </a:solidFill>
                          <a:effectLst/>
                          <a:latin typeface="Calibri"/>
                        </a:rPr>
                        <a:t>25,0</a:t>
                      </a:r>
                      <a:endParaRPr lang="ru-RU" sz="12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949107958"/>
                  </a:ext>
                </a:extLst>
              </a:tr>
              <a:tr h="300737">
                <a:tc>
                  <a:txBody>
                    <a:bodyPr/>
                    <a:lstStyle/>
                    <a:p>
                      <a:pPr algn="ctr" fontAlgn="t"/>
                      <a:r>
                        <a:rPr lang="ru-RU" sz="900" b="1" i="0" u="none" strike="noStrike" dirty="0" smtClean="0">
                          <a:solidFill>
                            <a:srgbClr val="000000"/>
                          </a:solidFill>
                          <a:effectLst/>
                          <a:latin typeface="Calibri"/>
                        </a:rPr>
                        <a:t>6</a:t>
                      </a:r>
                      <a:endParaRPr lang="ru-RU" sz="9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1000" b="1" u="none" strike="noStrike" dirty="0">
                          <a:effectLst/>
                        </a:rPr>
                        <a:t>Проведение работ по военно-патриотическому воспитанию граждан, проживающих на территории Муниципального Образования Муниципальный Округ Княжево в </a:t>
                      </a:r>
                      <a:r>
                        <a:rPr lang="ru-RU" sz="1000" b="1" u="none" strike="noStrike" dirty="0" smtClean="0">
                          <a:effectLst/>
                        </a:rPr>
                        <a:t>2022 </a:t>
                      </a:r>
                      <a:r>
                        <a:rPr lang="ru-RU" sz="1000" b="1" u="none" strike="noStrike" dirty="0">
                          <a:effectLst/>
                        </a:rPr>
                        <a:t>году</a:t>
                      </a:r>
                      <a:endParaRPr lang="ru-RU" sz="1000" b="1"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1200" b="1" i="0" u="none" strike="noStrike" dirty="0" smtClean="0">
                          <a:solidFill>
                            <a:srgbClr val="000000"/>
                          </a:solidFill>
                          <a:effectLst/>
                          <a:latin typeface="Calibri"/>
                        </a:rPr>
                        <a:t>25,0</a:t>
                      </a:r>
                      <a:endParaRPr lang="ru-RU" sz="12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728444172"/>
                  </a:ext>
                </a:extLst>
              </a:tr>
              <a:tr h="300737">
                <a:tc>
                  <a:txBody>
                    <a:bodyPr/>
                    <a:lstStyle/>
                    <a:p>
                      <a:pPr algn="ctr" fontAlgn="t"/>
                      <a:r>
                        <a:rPr lang="ru-RU" sz="900" b="1" u="none" strike="noStrike" dirty="0" smtClean="0">
                          <a:effectLst/>
                        </a:rPr>
                        <a:t>7</a:t>
                      </a:r>
                      <a:endParaRPr lang="ru-RU" sz="9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1000" b="1" u="none" strike="noStrike" dirty="0">
                          <a:effectLst/>
                        </a:rPr>
                        <a:t>Участие в реализации мер по профилактике дорожно-транспортного травматизма на территории Муниципального Образования Муниципальный Округ Княжево в </a:t>
                      </a:r>
                      <a:r>
                        <a:rPr lang="ru-RU" sz="1000" b="1" u="none" strike="noStrike" dirty="0" smtClean="0">
                          <a:effectLst/>
                        </a:rPr>
                        <a:t>2022 </a:t>
                      </a:r>
                      <a:r>
                        <a:rPr lang="ru-RU" sz="1000" b="1" u="none" strike="noStrike" dirty="0">
                          <a:effectLst/>
                        </a:rPr>
                        <a:t>году</a:t>
                      </a:r>
                      <a:endParaRPr lang="ru-RU" sz="1000" b="1"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1200" b="1" i="0" u="none" strike="noStrike" dirty="0" smtClean="0">
                          <a:solidFill>
                            <a:srgbClr val="000000"/>
                          </a:solidFill>
                          <a:effectLst/>
                          <a:latin typeface="Calibri"/>
                        </a:rPr>
                        <a:t>25,0</a:t>
                      </a:r>
                      <a:endParaRPr lang="ru-RU" sz="12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2492219757"/>
                  </a:ext>
                </a:extLst>
              </a:tr>
              <a:tr h="526658">
                <a:tc>
                  <a:txBody>
                    <a:bodyPr/>
                    <a:lstStyle/>
                    <a:p>
                      <a:pPr algn="ctr" fontAlgn="t"/>
                      <a:r>
                        <a:rPr lang="ru-RU" sz="900" b="1" u="none" strike="noStrike" dirty="0" smtClean="0">
                          <a:effectLst/>
                        </a:rPr>
                        <a:t>8</a:t>
                      </a:r>
                      <a:endParaRPr lang="ru-RU" sz="9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1000" b="1" u="none" strike="noStrike" dirty="0">
                          <a:effectLst/>
                        </a:rPr>
                        <a:t>Участие в профилактике терроризма и экстремизма,а также в минимизации и (или) ликвидации последствий их проявлений  на территории Муниципального Образования Муниципальный Округ Княжево в форме и порядке, установленных федеральным законодательством и законодательством Санкт-Петербурга в </a:t>
                      </a:r>
                      <a:r>
                        <a:rPr lang="ru-RU" sz="1000" b="1" u="none" strike="noStrike" dirty="0" smtClean="0">
                          <a:effectLst/>
                        </a:rPr>
                        <a:t>2022 </a:t>
                      </a:r>
                      <a:r>
                        <a:rPr lang="ru-RU" sz="1000" b="1" u="none" strike="noStrike" dirty="0">
                          <a:effectLst/>
                        </a:rPr>
                        <a:t>году</a:t>
                      </a:r>
                      <a:endParaRPr lang="ru-RU" sz="1000" b="1"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1200" b="1" u="none" strike="noStrike" dirty="0" smtClean="0">
                          <a:effectLst/>
                        </a:rPr>
                        <a:t>75,0</a:t>
                      </a:r>
                      <a:endParaRPr lang="ru-RU" sz="12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2008990713"/>
                  </a:ext>
                </a:extLst>
              </a:tr>
              <a:tr h="442975">
                <a:tc>
                  <a:txBody>
                    <a:bodyPr/>
                    <a:lstStyle/>
                    <a:p>
                      <a:pPr algn="ctr" fontAlgn="t"/>
                      <a:r>
                        <a:rPr lang="ru-RU" sz="900" b="1" u="none" strike="noStrike" dirty="0" smtClean="0">
                          <a:effectLst/>
                        </a:rPr>
                        <a:t>9</a:t>
                      </a:r>
                      <a:endParaRPr lang="ru-RU" sz="9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1000" b="1" u="none" strike="noStrike" dirty="0">
                          <a:effectLst/>
                        </a:rPr>
                        <a:t>Участие в деятельности по профилактике правонарушений в Санкт-Петербурге в формах, установленных законодательством Санкт-Петербурга на территории Муниципального Образования Муниципальный Округ Княжево в </a:t>
                      </a:r>
                      <a:r>
                        <a:rPr lang="ru-RU" sz="1000" b="1" u="none" strike="noStrike" dirty="0" smtClean="0">
                          <a:effectLst/>
                        </a:rPr>
                        <a:t>2022 </a:t>
                      </a:r>
                      <a:r>
                        <a:rPr lang="ru-RU" sz="1000" b="1" u="none" strike="noStrike" dirty="0">
                          <a:effectLst/>
                        </a:rPr>
                        <a:t>году</a:t>
                      </a:r>
                      <a:endParaRPr lang="ru-RU" sz="1000" b="1"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1200" b="1" i="0" u="none" strike="noStrike" dirty="0" smtClean="0">
                          <a:solidFill>
                            <a:schemeClr val="dk1"/>
                          </a:solidFill>
                          <a:effectLst/>
                          <a:latin typeface="+mn-lt"/>
                        </a:rPr>
                        <a:t>82,5</a:t>
                      </a:r>
                      <a:endParaRPr lang="ru-RU" sz="12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277573629"/>
                  </a:ext>
                </a:extLst>
              </a:tr>
              <a:tr h="448345">
                <a:tc>
                  <a:txBody>
                    <a:bodyPr/>
                    <a:lstStyle/>
                    <a:p>
                      <a:pPr algn="ctr" fontAlgn="t"/>
                      <a:r>
                        <a:rPr lang="ru-RU" sz="900" b="1" u="none" strike="noStrike" dirty="0" smtClean="0">
                          <a:effectLst/>
                        </a:rPr>
                        <a:t>10</a:t>
                      </a:r>
                      <a:endParaRPr lang="ru-RU" sz="9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1000" b="1" u="none" strike="noStrike" dirty="0">
                          <a:effectLst/>
                        </a:rPr>
                        <a:t>Организация и проведение местных и участие в организации и проведении городских праздничных и иных зрелищных </a:t>
                      </a:r>
                      <a:r>
                        <a:rPr lang="ru-RU" sz="1000" b="1" u="none" strike="noStrike" dirty="0" smtClean="0">
                          <a:effectLst/>
                        </a:rPr>
                        <a:t>мероприятий для </a:t>
                      </a:r>
                      <a:r>
                        <a:rPr lang="ru-RU" sz="1000" b="1" u="none" strike="noStrike" dirty="0">
                          <a:effectLst/>
                        </a:rPr>
                        <a:t>жителей, проживающих на территории Муниципального Образования Муниципальный Округ Княжево в </a:t>
                      </a:r>
                      <a:r>
                        <a:rPr lang="ru-RU" sz="1000" b="1" u="none" strike="noStrike" dirty="0" smtClean="0">
                          <a:effectLst/>
                        </a:rPr>
                        <a:t>2022 </a:t>
                      </a:r>
                      <a:r>
                        <a:rPr lang="ru-RU" sz="1000" b="1" u="none" strike="noStrike" dirty="0">
                          <a:effectLst/>
                        </a:rPr>
                        <a:t>году</a:t>
                      </a:r>
                      <a:endParaRPr lang="ru-RU" sz="1000" b="1"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1200" b="1" i="0" u="none" strike="noStrike" dirty="0" smtClean="0">
                          <a:solidFill>
                            <a:srgbClr val="000000"/>
                          </a:solidFill>
                          <a:effectLst/>
                          <a:latin typeface="Calibri"/>
                        </a:rPr>
                        <a:t>5 877,0</a:t>
                      </a:r>
                      <a:endParaRPr lang="ru-RU" sz="12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562578674"/>
                  </a:ext>
                </a:extLst>
              </a:tr>
              <a:tr h="396348">
                <a:tc>
                  <a:txBody>
                    <a:bodyPr/>
                    <a:lstStyle/>
                    <a:p>
                      <a:pPr algn="ctr" fontAlgn="t"/>
                      <a:r>
                        <a:rPr lang="ru-RU" sz="900" b="1" u="none" strike="noStrike" dirty="0" smtClean="0">
                          <a:effectLst/>
                        </a:rPr>
                        <a:t>11</a:t>
                      </a:r>
                      <a:endParaRPr lang="ru-RU" sz="9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1000" b="1" u="none" strike="noStrike" dirty="0">
                          <a:effectLst/>
                        </a:rPr>
                        <a:t>Организация и проведение мероприятий по сохранению и развитию местных традиций и обрядов для жителей, проживающих на территории Муниципального Образования Муниципальный Округ Княжево в </a:t>
                      </a:r>
                      <a:r>
                        <a:rPr lang="ru-RU" sz="1000" b="1" u="none" strike="noStrike" dirty="0" smtClean="0">
                          <a:effectLst/>
                        </a:rPr>
                        <a:t>2022 </a:t>
                      </a:r>
                      <a:r>
                        <a:rPr lang="ru-RU" sz="1000" b="1" u="none" strike="noStrike" dirty="0">
                          <a:effectLst/>
                        </a:rPr>
                        <a:t>году</a:t>
                      </a:r>
                      <a:endParaRPr lang="ru-RU" sz="1000" b="1"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1200" b="1" i="0" u="none" strike="noStrike" dirty="0" smtClean="0">
                          <a:solidFill>
                            <a:srgbClr val="000000"/>
                          </a:solidFill>
                          <a:effectLst/>
                          <a:latin typeface="Calibri"/>
                        </a:rPr>
                        <a:t>161,0</a:t>
                      </a:r>
                      <a:endParaRPr lang="ru-RU" sz="12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2174287736"/>
                  </a:ext>
                </a:extLst>
              </a:tr>
              <a:tr h="300737">
                <a:tc>
                  <a:txBody>
                    <a:bodyPr/>
                    <a:lstStyle/>
                    <a:p>
                      <a:pPr algn="ctr" fontAlgn="t"/>
                      <a:r>
                        <a:rPr lang="ru-RU" sz="900" b="1" u="none" strike="noStrike" dirty="0" smtClean="0">
                          <a:effectLst/>
                        </a:rPr>
                        <a:t>12</a:t>
                      </a:r>
                      <a:endParaRPr lang="ru-RU" sz="9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1000" b="1" u="none" strike="noStrike" dirty="0">
                          <a:effectLst/>
                        </a:rPr>
                        <a:t>Организация и проведение досуговых мероприятий для жителей, проживающих на территории Муниципального Образования Муниципальный Округ Княжево в </a:t>
                      </a:r>
                      <a:r>
                        <a:rPr lang="ru-RU" sz="1000" b="1" u="none" strike="noStrike" dirty="0" smtClean="0">
                          <a:effectLst/>
                        </a:rPr>
                        <a:t>2022 </a:t>
                      </a:r>
                      <a:r>
                        <a:rPr lang="ru-RU" sz="1000" b="1" u="none" strike="noStrike" dirty="0">
                          <a:effectLst/>
                        </a:rPr>
                        <a:t>году</a:t>
                      </a:r>
                      <a:endParaRPr lang="ru-RU" sz="1000" b="1"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1200" b="1" i="0" u="none" strike="noStrike" dirty="0" smtClean="0">
                          <a:solidFill>
                            <a:srgbClr val="000000"/>
                          </a:solidFill>
                          <a:effectLst/>
                          <a:latin typeface="Calibri"/>
                        </a:rPr>
                        <a:t>6</a:t>
                      </a:r>
                      <a:r>
                        <a:rPr lang="ru-RU" sz="1200" b="1" i="0" u="none" strike="noStrike" baseline="0" dirty="0" smtClean="0">
                          <a:solidFill>
                            <a:srgbClr val="000000"/>
                          </a:solidFill>
                          <a:effectLst/>
                          <a:latin typeface="Calibri"/>
                        </a:rPr>
                        <a:t> 591,6</a:t>
                      </a:r>
                      <a:endParaRPr lang="ru-RU" sz="12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3027173648"/>
                  </a:ext>
                </a:extLst>
              </a:tr>
              <a:tr h="429629">
                <a:tc>
                  <a:txBody>
                    <a:bodyPr/>
                    <a:lstStyle/>
                    <a:p>
                      <a:pPr algn="ctr" fontAlgn="t"/>
                      <a:r>
                        <a:rPr lang="ru-RU" sz="900" b="1" u="none" strike="noStrike" dirty="0" smtClean="0">
                          <a:effectLst/>
                        </a:rPr>
                        <a:t>13</a:t>
                      </a:r>
                      <a:endParaRPr lang="ru-RU" sz="9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1000" b="1" u="none" strike="noStrike" dirty="0">
                          <a:effectLst/>
                        </a:rPr>
                        <a:t>Обеспечение  условий для развития  физической культуры и массового спорта, организация и проведение официальных физкультурных мероприятий, физкультурно-оздоровительных мероприятий и спортивных мероприятий в </a:t>
                      </a:r>
                      <a:r>
                        <a:rPr lang="ru-RU" sz="1000" b="1" u="none" strike="noStrike" dirty="0" smtClean="0">
                          <a:effectLst/>
                        </a:rPr>
                        <a:t>2022 </a:t>
                      </a:r>
                      <a:r>
                        <a:rPr lang="ru-RU" sz="1000" b="1" u="none" strike="noStrike" dirty="0">
                          <a:effectLst/>
                        </a:rPr>
                        <a:t>году</a:t>
                      </a:r>
                      <a:endParaRPr lang="ru-RU" sz="1000" b="1"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1200" b="1" i="0" u="none" strike="noStrike" dirty="0" smtClean="0">
                          <a:solidFill>
                            <a:srgbClr val="000000"/>
                          </a:solidFill>
                          <a:effectLst/>
                          <a:latin typeface="Calibri"/>
                        </a:rPr>
                        <a:t>991,7</a:t>
                      </a:r>
                      <a:endParaRPr lang="ru-RU" sz="12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2057694297"/>
                  </a:ext>
                </a:extLst>
              </a:tr>
              <a:tr h="743562">
                <a:tc>
                  <a:txBody>
                    <a:bodyPr/>
                    <a:lstStyle/>
                    <a:p>
                      <a:pPr algn="ctr" fontAlgn="t"/>
                      <a:r>
                        <a:rPr lang="ru-RU" sz="900" b="1" u="none" strike="noStrike" dirty="0" smtClean="0">
                          <a:effectLst/>
                        </a:rPr>
                        <a:t>14</a:t>
                      </a:r>
                      <a:endParaRPr lang="ru-RU" sz="9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1000" b="1" u="none" strike="noStrike" dirty="0">
                          <a:effectLst/>
                        </a:rPr>
                        <a:t>Учреждение печатного средства массовой информации для опубликования муниципальных правовых актов, обсуждения проектов муниципальных правовых актов по вопросам местного значения, доведенная до сведения жителей официальной информации Муниципального Образования Муниципальный Округ Княжево официальной информации о социально-экономическом и культурном развитии муниципального образования, о развитии его общественной инфраструктуры и иной официальной информации в </a:t>
                      </a:r>
                      <a:r>
                        <a:rPr lang="ru-RU" sz="1000" b="1" u="none" strike="noStrike" dirty="0" smtClean="0">
                          <a:effectLst/>
                        </a:rPr>
                        <a:t>2022 </a:t>
                      </a:r>
                      <a:r>
                        <a:rPr lang="ru-RU" sz="1000" b="1" u="none" strike="noStrike" dirty="0">
                          <a:effectLst/>
                        </a:rPr>
                        <a:t>году</a:t>
                      </a:r>
                      <a:endParaRPr lang="ru-RU" sz="1000" b="1"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1200" b="1" i="0" u="none" strike="noStrike" dirty="0" smtClean="0">
                          <a:solidFill>
                            <a:srgbClr val="000000"/>
                          </a:solidFill>
                          <a:effectLst/>
                          <a:latin typeface="Calibri"/>
                        </a:rPr>
                        <a:t>2</a:t>
                      </a:r>
                      <a:r>
                        <a:rPr lang="ru-RU" sz="1200" b="1" i="0" u="none" strike="noStrike" baseline="0" dirty="0" smtClean="0">
                          <a:solidFill>
                            <a:srgbClr val="000000"/>
                          </a:solidFill>
                          <a:effectLst/>
                          <a:latin typeface="Calibri"/>
                        </a:rPr>
                        <a:t> 142,2</a:t>
                      </a:r>
                      <a:endParaRPr lang="ru-RU" sz="12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4096468655"/>
                  </a:ext>
                </a:extLst>
              </a:tr>
              <a:tr h="663806">
                <a:tc>
                  <a:txBody>
                    <a:bodyPr/>
                    <a:lstStyle/>
                    <a:p>
                      <a:pPr algn="ctr" fontAlgn="t"/>
                      <a:r>
                        <a:rPr lang="ru-RU" sz="900" b="1" u="none" strike="noStrike" dirty="0" smtClean="0">
                          <a:effectLst/>
                        </a:rPr>
                        <a:t>15</a:t>
                      </a:r>
                      <a:endParaRPr lang="ru-RU" sz="9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1000" b="1" u="none" strike="noStrike" dirty="0">
                          <a:effectLst/>
                        </a:rPr>
                        <a:t>Участие в мероприятиях, способствующих созданию условий для реализации мер, направленных на укрепление межнационального и межконфессионального согласия, сохранение и развитие языков и культуры народов Российской Федерации, проживающих на территории Муниципального Образования Муниципальный Округ Княжево, социальную и культурную адаптацию мигрантов, профилактику межнациональных (межэтнических) конфликтов в </a:t>
                      </a:r>
                      <a:r>
                        <a:rPr lang="ru-RU" sz="1000" b="1" u="none" strike="noStrike" dirty="0" smtClean="0">
                          <a:effectLst/>
                        </a:rPr>
                        <a:t>2022 </a:t>
                      </a:r>
                      <a:r>
                        <a:rPr lang="ru-RU" sz="1000" b="1" u="none" strike="noStrike" dirty="0">
                          <a:effectLst/>
                        </a:rPr>
                        <a:t>году</a:t>
                      </a:r>
                      <a:endParaRPr lang="ru-RU" sz="1000" b="1"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1200" b="1" i="0" u="none" strike="noStrike" dirty="0" smtClean="0">
                          <a:solidFill>
                            <a:schemeClr val="dk1"/>
                          </a:solidFill>
                          <a:effectLst/>
                          <a:latin typeface="+mn-lt"/>
                        </a:rPr>
                        <a:t>75,0</a:t>
                      </a:r>
                      <a:endParaRPr lang="ru-RU" sz="12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790724879"/>
                  </a:ext>
                </a:extLst>
              </a:tr>
            </a:tbl>
          </a:graphicData>
        </a:graphic>
      </p:graphicFrame>
    </p:spTree>
    <p:extLst>
      <p:ext uri="{BB962C8B-B14F-4D97-AF65-F5344CB8AC3E}">
        <p14:creationId xmlns:p14="http://schemas.microsoft.com/office/powerpoint/2010/main" val="2054533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31504" y="260648"/>
            <a:ext cx="9873107" cy="864096"/>
          </a:xfrm>
        </p:spPr>
        <p:txBody>
          <a:bodyPr>
            <a:noAutofit/>
          </a:bodyPr>
          <a:lstStyle/>
          <a:p>
            <a:r>
              <a:rPr lang="ru-RU" sz="1200" dirty="0">
                <a:solidFill>
                  <a:schemeClr val="tx1"/>
                </a:solidFill>
                <a:ea typeface="Times New Roman" panose="02020603050405020304" pitchFamily="18" charset="0"/>
              </a:rPr>
              <a:t>По разделу</a:t>
            </a:r>
            <a:r>
              <a:rPr lang="ru-RU" sz="1200" b="1" dirty="0">
                <a:solidFill>
                  <a:schemeClr val="tx1"/>
                </a:solidFill>
                <a:ea typeface="Times New Roman" panose="02020603050405020304" pitchFamily="18" charset="0"/>
              </a:rPr>
              <a:t> «Жилищно-коммунальное хозяйство» </a:t>
            </a:r>
            <a:r>
              <a:rPr lang="ru-RU" sz="1200" dirty="0">
                <a:solidFill>
                  <a:schemeClr val="tx1"/>
                </a:solidFill>
                <a:ea typeface="Times New Roman" panose="02020603050405020304" pitchFamily="18" charset="0"/>
              </a:rPr>
              <a:t>отражаются расходы:</a:t>
            </a:r>
            <a:br>
              <a:rPr lang="ru-RU" sz="1200" dirty="0">
                <a:solidFill>
                  <a:schemeClr val="tx1"/>
                </a:solidFill>
                <a:ea typeface="Times New Roman" panose="02020603050405020304" pitchFamily="18" charset="0"/>
              </a:rPr>
            </a:br>
            <a:r>
              <a:rPr lang="ru-RU" sz="1200" dirty="0">
                <a:solidFill>
                  <a:schemeClr val="tx1"/>
                </a:solidFill>
                <a:ea typeface="Times New Roman" panose="02020603050405020304" pitchFamily="18" charset="0"/>
              </a:rPr>
              <a:t>- по организации благоустройства территории муниципального образования;</a:t>
            </a:r>
            <a:br>
              <a:rPr lang="ru-RU" sz="1200" dirty="0">
                <a:solidFill>
                  <a:schemeClr val="tx1"/>
                </a:solidFill>
                <a:ea typeface="Times New Roman" panose="02020603050405020304" pitchFamily="18" charset="0"/>
              </a:rPr>
            </a:br>
            <a:r>
              <a:rPr lang="ru-RU" sz="1200" dirty="0">
                <a:solidFill>
                  <a:schemeClr val="tx1"/>
                </a:solidFill>
                <a:ea typeface="Times New Roman" panose="02020603050405020304" pitchFamily="18" charset="0"/>
              </a:rPr>
              <a:t>- по осуществлению работ в сфере озеленения на территории муниципального образования;</a:t>
            </a:r>
            <a:br>
              <a:rPr lang="ru-RU" sz="1200" dirty="0">
                <a:solidFill>
                  <a:schemeClr val="tx1"/>
                </a:solidFill>
                <a:ea typeface="Times New Roman" panose="02020603050405020304" pitchFamily="18" charset="0"/>
              </a:rPr>
            </a:br>
            <a:r>
              <a:rPr lang="ru-RU" sz="1200" dirty="0" smtClean="0">
                <a:solidFill>
                  <a:schemeClr val="tx1"/>
                </a:solidFill>
                <a:ea typeface="Times New Roman" panose="02020603050405020304" pitchFamily="18" charset="0"/>
              </a:rPr>
              <a:t>- </a:t>
            </a:r>
            <a:r>
              <a:rPr lang="ru-RU" sz="1200" dirty="0">
                <a:solidFill>
                  <a:schemeClr val="tx1"/>
                </a:solidFill>
                <a:ea typeface="Times New Roman" panose="02020603050405020304" pitchFamily="18" charset="0"/>
              </a:rPr>
              <a:t>расходы на реализацию мер по профилактике дорожно-транспортного травматизма на территории муниципального образования.</a:t>
            </a:r>
            <a:endParaRPr lang="ru-RU" sz="1200" dirty="0"/>
          </a:p>
        </p:txBody>
      </p:sp>
      <p:pic>
        <p:nvPicPr>
          <p:cNvPr id="512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63605" y="1501276"/>
            <a:ext cx="3960000" cy="2970000"/>
          </a:xfrm>
          <a:prstGeom prst="rect">
            <a:avLst/>
          </a:prstGeom>
          <a:noFill/>
          <a:ln w="571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07768" y="3645024"/>
            <a:ext cx="3960000" cy="2973421"/>
          </a:xfrm>
          <a:prstGeom prst="rect">
            <a:avLst/>
          </a:prstGeom>
          <a:noFill/>
          <a:ln w="571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5400000">
            <a:off x="8178438" y="3146762"/>
            <a:ext cx="4078800" cy="3059100"/>
          </a:xfrm>
          <a:prstGeom prst="rect">
            <a:avLst/>
          </a:prstGeom>
          <a:noFill/>
          <a:ln w="571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47928" y="1485024"/>
            <a:ext cx="2880000" cy="2160000"/>
          </a:xfrm>
          <a:prstGeom prst="rect">
            <a:avLst/>
          </a:prstGeom>
          <a:noFill/>
          <a:ln w="571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31311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Диаграмма 7"/>
          <p:cNvGraphicFramePr/>
          <p:nvPr>
            <p:extLst>
              <p:ext uri="{D42A27DB-BD31-4B8C-83A1-F6EECF244321}">
                <p14:modId xmlns:p14="http://schemas.microsoft.com/office/powerpoint/2010/main" val="2702656536"/>
              </p:ext>
            </p:extLst>
          </p:nvPr>
        </p:nvGraphicFramePr>
        <p:xfrm>
          <a:off x="983432" y="188640"/>
          <a:ext cx="11521280" cy="64087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917248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03512" y="260648"/>
            <a:ext cx="9801099" cy="936104"/>
          </a:xfrm>
        </p:spPr>
        <p:txBody>
          <a:bodyPr>
            <a:noAutofit/>
          </a:bodyPr>
          <a:lstStyle/>
          <a:p>
            <a:r>
              <a:rPr lang="ru-RU" sz="1400" dirty="0">
                <a:solidFill>
                  <a:schemeClr val="tx1"/>
                </a:solidFill>
                <a:latin typeface="Century Gothic" panose="020B0502020202020204" pitchFamily="34" charset="0"/>
                <a:ea typeface="Times New Roman" panose="02020603050405020304" pitchFamily="18" charset="0"/>
              </a:rPr>
              <a:t>По разделу  </a:t>
            </a:r>
            <a:r>
              <a:rPr lang="ru-RU" sz="1400" b="1" dirty="0">
                <a:solidFill>
                  <a:schemeClr val="tx1"/>
                </a:solidFill>
                <a:latin typeface="Century Gothic" panose="020B0502020202020204" pitchFamily="34" charset="0"/>
                <a:ea typeface="Times New Roman" panose="02020603050405020304" pitchFamily="18" charset="0"/>
              </a:rPr>
              <a:t>«Культура, кинематография»</a:t>
            </a:r>
            <a:r>
              <a:rPr lang="ru-RU" sz="1400" dirty="0">
                <a:solidFill>
                  <a:schemeClr val="tx1"/>
                </a:solidFill>
                <a:latin typeface="Century Gothic" panose="020B0502020202020204" pitchFamily="34" charset="0"/>
                <a:ea typeface="Times New Roman" panose="02020603050405020304" pitchFamily="18" charset="0"/>
              </a:rPr>
              <a:t> отражаются расходы:</a:t>
            </a:r>
            <a:br>
              <a:rPr lang="ru-RU" sz="1400" dirty="0">
                <a:solidFill>
                  <a:schemeClr val="tx1"/>
                </a:solidFill>
                <a:latin typeface="Century Gothic" panose="020B0502020202020204" pitchFamily="34" charset="0"/>
                <a:ea typeface="Times New Roman" panose="02020603050405020304" pitchFamily="18" charset="0"/>
              </a:rPr>
            </a:br>
            <a:r>
              <a:rPr lang="ru-RU" sz="1400" dirty="0">
                <a:solidFill>
                  <a:schemeClr val="tx1"/>
                </a:solidFill>
                <a:latin typeface="Century Gothic" panose="020B0502020202020204" pitchFamily="34" charset="0"/>
                <a:ea typeface="Times New Roman" panose="02020603050405020304" pitchFamily="18" charset="0"/>
              </a:rPr>
              <a:t>- на организацию и проведение местных и участие в организации и проведении городских праздничных мероприятий;</a:t>
            </a:r>
            <a:br>
              <a:rPr lang="ru-RU" sz="1400" dirty="0">
                <a:solidFill>
                  <a:schemeClr val="tx1"/>
                </a:solidFill>
                <a:latin typeface="Century Gothic" panose="020B0502020202020204" pitchFamily="34" charset="0"/>
                <a:ea typeface="Times New Roman" panose="02020603050405020304" pitchFamily="18" charset="0"/>
              </a:rPr>
            </a:br>
            <a:r>
              <a:rPr lang="ru-RU" sz="1400" dirty="0">
                <a:solidFill>
                  <a:schemeClr val="tx1"/>
                </a:solidFill>
                <a:latin typeface="Century Gothic" panose="020B0502020202020204" pitchFamily="34" charset="0"/>
                <a:ea typeface="Times New Roman" panose="02020603050405020304" pitchFamily="18" charset="0"/>
              </a:rPr>
              <a:t>- на организацию и проведение досуговых мероприятий для жителей муниципального образования</a:t>
            </a:r>
            <a:br>
              <a:rPr lang="ru-RU" sz="1400" dirty="0">
                <a:solidFill>
                  <a:schemeClr val="tx1"/>
                </a:solidFill>
                <a:latin typeface="Century Gothic" panose="020B0502020202020204" pitchFamily="34" charset="0"/>
                <a:ea typeface="Times New Roman" panose="02020603050405020304" pitchFamily="18" charset="0"/>
              </a:rPr>
            </a:br>
            <a:endParaRPr lang="ru-RU" sz="1400" dirty="0">
              <a:latin typeface="Century Gothic" panose="020B0502020202020204" pitchFamily="34" charset="0"/>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9376" y="1320101"/>
            <a:ext cx="3456384" cy="2304256"/>
          </a:xfrm>
          <a:prstGeom prst="rect">
            <a:avLst/>
          </a:prstGeom>
          <a:noFill/>
          <a:ln w="3810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23959" y="2098718"/>
            <a:ext cx="3163376" cy="2372532"/>
          </a:xfrm>
          <a:prstGeom prst="rect">
            <a:avLst/>
          </a:prstGeom>
          <a:noFill/>
          <a:ln w="3810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67608" y="4725143"/>
            <a:ext cx="3168352" cy="2112235"/>
          </a:xfrm>
          <a:prstGeom prst="rect">
            <a:avLst/>
          </a:prstGeom>
          <a:noFill/>
          <a:ln w="3810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5401" y="3284984"/>
            <a:ext cx="2592568" cy="1944426"/>
          </a:xfrm>
          <a:prstGeom prst="rect">
            <a:avLst/>
          </a:prstGeom>
          <a:noFill/>
          <a:ln w="3810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8" name="Диаграмма 7"/>
          <p:cNvGraphicFramePr/>
          <p:nvPr>
            <p:extLst>
              <p:ext uri="{D42A27DB-BD31-4B8C-83A1-F6EECF244321}">
                <p14:modId xmlns:p14="http://schemas.microsoft.com/office/powerpoint/2010/main" val="1885074437"/>
              </p:ext>
            </p:extLst>
          </p:nvPr>
        </p:nvGraphicFramePr>
        <p:xfrm>
          <a:off x="6507372" y="1320101"/>
          <a:ext cx="5684628" cy="5353767"/>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1587164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Вертикальный свиток 4"/>
          <p:cNvSpPr/>
          <p:nvPr/>
        </p:nvSpPr>
        <p:spPr>
          <a:xfrm>
            <a:off x="1055440" y="188640"/>
            <a:ext cx="4248472" cy="6480720"/>
          </a:xfrm>
          <a:prstGeom prst="verticalScroll">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rPr>
              <a:t>Мероприятия к празднику Весны и Труда, Дню Победы, дню защиты детей, Дню памяти жертв блокады, Дню пожилого человека, Новому году.</a:t>
            </a:r>
          </a:p>
          <a:p>
            <a:pPr algn="ctr"/>
            <a:r>
              <a:rPr lang="ru-RU" b="1" dirty="0" smtClean="0">
                <a:solidFill>
                  <a:schemeClr val="tx1"/>
                </a:solidFill>
              </a:rPr>
              <a:t>Это и концерты, и уличные мероприятия, и торжественно-траурные церемониалы, и новогодние спектакли для детей</a:t>
            </a:r>
          </a:p>
          <a:p>
            <a:pPr algn="ctr"/>
            <a:endParaRPr lang="ru-RU" sz="1100" b="1" dirty="0"/>
          </a:p>
          <a:p>
            <a:pPr algn="just"/>
            <a:r>
              <a:rPr lang="ru-RU" sz="1100" b="1" i="1" dirty="0" smtClean="0">
                <a:solidFill>
                  <a:schemeClr val="tx1"/>
                </a:solidFill>
              </a:rPr>
              <a:t>Ведомственная целевая программа</a:t>
            </a:r>
          </a:p>
          <a:p>
            <a:pPr>
              <a:spcAft>
                <a:spcPts val="0"/>
              </a:spcAft>
            </a:pPr>
            <a:r>
              <a:rPr lang="ru-RU" sz="1100" i="1" dirty="0">
                <a:solidFill>
                  <a:schemeClr val="tx1"/>
                </a:solidFill>
                <a:latin typeface="Times New Roman" panose="02020603050405020304" pitchFamily="18" charset="0"/>
                <a:ea typeface="Times New Roman" panose="02020603050405020304" pitchFamily="18" charset="0"/>
              </a:rPr>
              <a:t>Организация и проведение местных и участие</a:t>
            </a:r>
          </a:p>
          <a:p>
            <a:pPr>
              <a:spcAft>
                <a:spcPts val="0"/>
              </a:spcAft>
            </a:pPr>
            <a:r>
              <a:rPr lang="ru-RU" sz="1100" i="1" dirty="0">
                <a:solidFill>
                  <a:schemeClr val="tx1"/>
                </a:solidFill>
                <a:latin typeface="Times New Roman" panose="02020603050405020304" pitchFamily="18" charset="0"/>
                <a:ea typeface="Times New Roman" panose="02020603050405020304" pitchFamily="18" charset="0"/>
              </a:rPr>
              <a:t>в организации и проведении городских </a:t>
            </a:r>
            <a:r>
              <a:rPr lang="ru-RU" sz="1100" i="1" dirty="0" smtClean="0">
                <a:solidFill>
                  <a:schemeClr val="tx1"/>
                </a:solidFill>
                <a:latin typeface="Times New Roman" panose="02020603050405020304" pitchFamily="18" charset="0"/>
                <a:ea typeface="Times New Roman" panose="02020603050405020304" pitchFamily="18" charset="0"/>
              </a:rPr>
              <a:t>праздничных </a:t>
            </a:r>
            <a:endParaRPr lang="ru-RU" sz="1100" i="1" dirty="0">
              <a:solidFill>
                <a:schemeClr val="tx1"/>
              </a:solidFill>
              <a:latin typeface="Times New Roman" panose="02020603050405020304" pitchFamily="18" charset="0"/>
              <a:ea typeface="Times New Roman" panose="02020603050405020304" pitchFamily="18" charset="0"/>
            </a:endParaRPr>
          </a:p>
          <a:p>
            <a:pPr>
              <a:spcAft>
                <a:spcPts val="0"/>
              </a:spcAft>
            </a:pPr>
            <a:r>
              <a:rPr lang="ru-RU" sz="1100" i="1" dirty="0">
                <a:solidFill>
                  <a:schemeClr val="tx1"/>
                </a:solidFill>
                <a:latin typeface="Times New Roman" panose="02020603050405020304" pitchFamily="18" charset="0"/>
                <a:ea typeface="Times New Roman" panose="02020603050405020304" pitchFamily="18" charset="0"/>
              </a:rPr>
              <a:t>и иных зрелищных мероприятий для жителей, </a:t>
            </a:r>
          </a:p>
          <a:p>
            <a:r>
              <a:rPr lang="ru-RU" sz="1100" i="1" dirty="0">
                <a:solidFill>
                  <a:schemeClr val="tx1"/>
                </a:solidFill>
                <a:latin typeface="Times New Roman" panose="02020603050405020304" pitchFamily="18" charset="0"/>
                <a:ea typeface="Times New Roman" panose="02020603050405020304" pitchFamily="18" charset="0"/>
              </a:rPr>
              <a:t>проживающих на территории внутригородского муниципального образования города федерального значения Санкт-Петербурга муниципальный округ </a:t>
            </a:r>
            <a:r>
              <a:rPr lang="ru-RU" sz="1100" i="1" dirty="0" err="1">
                <a:solidFill>
                  <a:schemeClr val="tx1"/>
                </a:solidFill>
                <a:latin typeface="Times New Roman" panose="02020603050405020304" pitchFamily="18" charset="0"/>
                <a:ea typeface="Times New Roman" panose="02020603050405020304" pitchFamily="18" charset="0"/>
              </a:rPr>
              <a:t>Княжево</a:t>
            </a:r>
            <a:r>
              <a:rPr lang="ru-RU" sz="1100" i="1" dirty="0">
                <a:solidFill>
                  <a:schemeClr val="tx1"/>
                </a:solidFill>
                <a:latin typeface="Times New Roman" panose="02020603050405020304" pitchFamily="18" charset="0"/>
                <a:ea typeface="Times New Roman" panose="02020603050405020304" pitchFamily="18" charset="0"/>
              </a:rPr>
              <a:t> в 2022 году</a:t>
            </a:r>
            <a:endParaRPr lang="ru-RU" sz="1100" b="1" i="1" dirty="0">
              <a:solidFill>
                <a:schemeClr val="tx1"/>
              </a:solidFill>
            </a:endParaRPr>
          </a:p>
        </p:txBody>
      </p:sp>
      <p:sp>
        <p:nvSpPr>
          <p:cNvPr id="6" name="Вертикальный свиток 5"/>
          <p:cNvSpPr/>
          <p:nvPr/>
        </p:nvSpPr>
        <p:spPr>
          <a:xfrm>
            <a:off x="4943872" y="1052735"/>
            <a:ext cx="3816424" cy="5256585"/>
          </a:xfrm>
          <a:prstGeom prst="verticalScroll">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rPr>
              <a:t>Организация и проведение экскурсий, приобретение билетов на представления, организация и проведение мастер-классов, уличное мероприятие «День двора»</a:t>
            </a:r>
          </a:p>
          <a:p>
            <a:pPr algn="ctr"/>
            <a:endParaRPr lang="ru-RU" b="1" dirty="0" smtClean="0">
              <a:solidFill>
                <a:schemeClr val="tx1"/>
              </a:solidFill>
            </a:endParaRPr>
          </a:p>
          <a:p>
            <a:pPr algn="ctr"/>
            <a:r>
              <a:rPr lang="ru-RU" sz="1100" b="1" i="1" dirty="0" smtClean="0">
                <a:solidFill>
                  <a:schemeClr val="tx1"/>
                </a:solidFill>
              </a:rPr>
              <a:t>Ведомственная целевая программа</a:t>
            </a:r>
          </a:p>
          <a:p>
            <a:r>
              <a:rPr lang="ru-RU" sz="1100" i="1" dirty="0" smtClean="0">
                <a:solidFill>
                  <a:schemeClr val="tx1"/>
                </a:solidFill>
                <a:latin typeface="Times New Roman" panose="02020603050405020304" pitchFamily="18" charset="0"/>
                <a:ea typeface="Times New Roman" panose="02020603050405020304" pitchFamily="18" charset="0"/>
              </a:rPr>
              <a:t>Организация и проведение досуговых </a:t>
            </a:r>
            <a:r>
              <a:rPr lang="ru-RU" sz="1100" i="1" dirty="0">
                <a:solidFill>
                  <a:schemeClr val="tx1"/>
                </a:solidFill>
                <a:latin typeface="Times New Roman" panose="02020603050405020304" pitchFamily="18" charset="0"/>
                <a:ea typeface="Times New Roman" panose="02020603050405020304" pitchFamily="18" charset="0"/>
              </a:rPr>
              <a:t>мероприятий для жителей, проживающих на территории внутригородского муниципального образования города федерального значения Санкт-Петербурга муниципальный округ </a:t>
            </a:r>
            <a:r>
              <a:rPr lang="ru-RU" sz="1100" i="1" dirty="0" err="1">
                <a:solidFill>
                  <a:schemeClr val="tx1"/>
                </a:solidFill>
                <a:latin typeface="Times New Roman" panose="02020603050405020304" pitchFamily="18" charset="0"/>
                <a:ea typeface="Times New Roman" panose="02020603050405020304" pitchFamily="18" charset="0"/>
              </a:rPr>
              <a:t>Княжево</a:t>
            </a:r>
            <a:r>
              <a:rPr lang="ru-RU" sz="1100" i="1" dirty="0">
                <a:solidFill>
                  <a:schemeClr val="tx1"/>
                </a:solidFill>
                <a:latin typeface="Times New Roman" panose="02020603050405020304" pitchFamily="18" charset="0"/>
                <a:ea typeface="Times New Roman" panose="02020603050405020304" pitchFamily="18" charset="0"/>
              </a:rPr>
              <a:t> в 2022 году </a:t>
            </a:r>
          </a:p>
        </p:txBody>
      </p:sp>
      <p:sp>
        <p:nvSpPr>
          <p:cNvPr id="7" name="Вертикальный свиток 6"/>
          <p:cNvSpPr/>
          <p:nvPr/>
        </p:nvSpPr>
        <p:spPr>
          <a:xfrm>
            <a:off x="8472264" y="1628799"/>
            <a:ext cx="3719736" cy="4104457"/>
          </a:xfrm>
          <a:prstGeom prst="verticalScroll">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smtClean="0">
              <a:solidFill>
                <a:schemeClr val="tx1"/>
              </a:solidFill>
            </a:endParaRPr>
          </a:p>
          <a:p>
            <a:pPr algn="ctr"/>
            <a:endParaRPr lang="ru-RU" b="1" dirty="0">
              <a:solidFill>
                <a:schemeClr val="tx1"/>
              </a:solidFill>
            </a:endParaRPr>
          </a:p>
          <a:p>
            <a:pPr algn="ctr"/>
            <a:r>
              <a:rPr lang="ru-RU" b="1" dirty="0" smtClean="0">
                <a:solidFill>
                  <a:schemeClr val="tx1"/>
                </a:solidFill>
              </a:rPr>
              <a:t>Организация </a:t>
            </a:r>
            <a:r>
              <a:rPr lang="ru-RU" b="1" dirty="0">
                <a:solidFill>
                  <a:schemeClr val="tx1"/>
                </a:solidFill>
              </a:rPr>
              <a:t>и проведения конкурса «Ландшафтный дизайн</a:t>
            </a:r>
            <a:r>
              <a:rPr lang="ru-RU" b="1" dirty="0" smtClean="0">
                <a:solidFill>
                  <a:schemeClr val="tx1"/>
                </a:solidFill>
              </a:rPr>
              <a:t>»</a:t>
            </a:r>
          </a:p>
          <a:p>
            <a:pPr algn="ctr"/>
            <a:endParaRPr lang="ru-RU" b="1" dirty="0" smtClean="0">
              <a:solidFill>
                <a:schemeClr val="tx1"/>
              </a:solidFill>
            </a:endParaRPr>
          </a:p>
          <a:p>
            <a:pPr algn="ctr"/>
            <a:r>
              <a:rPr lang="ru-RU" sz="1100" b="1" i="1" dirty="0" smtClean="0">
                <a:solidFill>
                  <a:schemeClr val="tx1"/>
                </a:solidFill>
              </a:rPr>
              <a:t>Ведомственная </a:t>
            </a:r>
            <a:r>
              <a:rPr lang="ru-RU" sz="1100" b="1" i="1" dirty="0">
                <a:solidFill>
                  <a:schemeClr val="tx1"/>
                </a:solidFill>
              </a:rPr>
              <a:t>целевая </a:t>
            </a:r>
            <a:r>
              <a:rPr lang="ru-RU" sz="1100" b="1" i="1" dirty="0" smtClean="0">
                <a:solidFill>
                  <a:schemeClr val="tx1"/>
                </a:solidFill>
              </a:rPr>
              <a:t>программа</a:t>
            </a:r>
          </a:p>
          <a:p>
            <a:r>
              <a:rPr lang="ru-RU" sz="1100" i="1" dirty="0">
                <a:solidFill>
                  <a:schemeClr val="tx1"/>
                </a:solidFill>
                <a:latin typeface="Times New Roman" panose="02020603050405020304" pitchFamily="18" charset="0"/>
                <a:ea typeface="Times New Roman" panose="02020603050405020304" pitchFamily="18" charset="0"/>
              </a:rPr>
              <a:t>Организация и проведение мероприятий по сохранению и развитию местных традиций и обрядов для жителей проживающих на территории внутригородского муниципального образования города федерального значения Санкт-Петербурга муниципальный округ </a:t>
            </a:r>
            <a:r>
              <a:rPr lang="ru-RU" sz="1100" i="1" dirty="0" err="1">
                <a:solidFill>
                  <a:schemeClr val="tx1"/>
                </a:solidFill>
                <a:latin typeface="Times New Roman" panose="02020603050405020304" pitchFamily="18" charset="0"/>
                <a:ea typeface="Times New Roman" panose="02020603050405020304" pitchFamily="18" charset="0"/>
              </a:rPr>
              <a:t>Княжево</a:t>
            </a:r>
            <a:r>
              <a:rPr lang="ru-RU" sz="1100" i="1" dirty="0">
                <a:solidFill>
                  <a:schemeClr val="tx1"/>
                </a:solidFill>
                <a:latin typeface="Times New Roman" panose="02020603050405020304" pitchFamily="18" charset="0"/>
                <a:ea typeface="Times New Roman" panose="02020603050405020304" pitchFamily="18" charset="0"/>
              </a:rPr>
              <a:t> в 2022 году</a:t>
            </a:r>
          </a:p>
          <a:p>
            <a:pPr algn="ctr"/>
            <a:endParaRPr lang="ru-RU" sz="1100" b="1" i="1" dirty="0">
              <a:solidFill>
                <a:schemeClr val="tx1"/>
              </a:solidFill>
            </a:endParaRPr>
          </a:p>
        </p:txBody>
      </p:sp>
    </p:spTree>
    <p:extLst>
      <p:ext uri="{BB962C8B-B14F-4D97-AF65-F5344CB8AC3E}">
        <p14:creationId xmlns:p14="http://schemas.microsoft.com/office/powerpoint/2010/main" val="19442488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03512" y="404664"/>
            <a:ext cx="9801099" cy="1152128"/>
          </a:xfrm>
        </p:spPr>
        <p:txBody>
          <a:bodyPr>
            <a:normAutofit/>
          </a:bodyPr>
          <a:lstStyle/>
          <a:p>
            <a:r>
              <a:rPr lang="ru-RU" sz="1600" dirty="0">
                <a:solidFill>
                  <a:schemeClr val="tx1"/>
                </a:solidFill>
                <a:latin typeface="Century Gothic" panose="020B0502020202020204" pitchFamily="34" charset="0"/>
                <a:ea typeface="Times New Roman" panose="02020603050405020304" pitchFamily="18" charset="0"/>
              </a:rPr>
              <a:t>По разделу </a:t>
            </a:r>
            <a:r>
              <a:rPr lang="ru-RU" sz="1600" b="1" dirty="0">
                <a:solidFill>
                  <a:schemeClr val="tx1"/>
                </a:solidFill>
                <a:latin typeface="Century Gothic" panose="020B0502020202020204" pitchFamily="34" charset="0"/>
                <a:ea typeface="Times New Roman" panose="02020603050405020304" pitchFamily="18" charset="0"/>
              </a:rPr>
              <a:t>«Физическая культура и спорт» </a:t>
            </a:r>
            <a:r>
              <a:rPr lang="ru-RU" sz="1600" dirty="0">
                <a:solidFill>
                  <a:schemeClr val="tx1"/>
                </a:solidFill>
                <a:latin typeface="Century Gothic" panose="020B0502020202020204" pitchFamily="34" charset="0"/>
                <a:ea typeface="Times New Roman" panose="02020603050405020304" pitchFamily="18" charset="0"/>
              </a:rPr>
              <a:t>отражаются расходы по проведению спортивных мероприятий в области физической культуры и спорта</a:t>
            </a:r>
            <a:endParaRPr lang="ru-RU" sz="1600" dirty="0">
              <a:latin typeface="Century Gothic" panose="020B0502020202020204" pitchFamily="34" charset="0"/>
            </a:endParaRP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3393" y="2997200"/>
            <a:ext cx="4392488" cy="3294366"/>
          </a:xfrm>
          <a:prstGeom prst="rect">
            <a:avLst/>
          </a:prstGeom>
          <a:noFill/>
          <a:ln w="571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79776" y="1044081"/>
            <a:ext cx="2409758" cy="2750424"/>
          </a:xfrm>
          <a:prstGeom prst="rect">
            <a:avLst/>
          </a:prstGeom>
          <a:noFill/>
          <a:ln w="571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Вертикальный свиток 2"/>
          <p:cNvSpPr/>
          <p:nvPr/>
        </p:nvSpPr>
        <p:spPr>
          <a:xfrm>
            <a:off x="6677786" y="1268760"/>
            <a:ext cx="5076343" cy="5256584"/>
          </a:xfrm>
          <a:prstGeom prst="verticalScroll">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tx1"/>
                </a:solidFill>
              </a:rPr>
              <a:t>Турнир по художественной гимнастике, </a:t>
            </a:r>
          </a:p>
          <a:p>
            <a:pPr algn="ctr"/>
            <a:r>
              <a:rPr lang="ru-RU" dirty="0" smtClean="0">
                <a:solidFill>
                  <a:schemeClr val="tx1"/>
                </a:solidFill>
              </a:rPr>
              <a:t>проведение фитнес занятий, занятий йогой</a:t>
            </a:r>
          </a:p>
          <a:p>
            <a:pPr algn="ctr"/>
            <a:endParaRPr lang="ru-RU" dirty="0" smtClean="0">
              <a:solidFill>
                <a:schemeClr val="tx1"/>
              </a:solidFill>
            </a:endParaRPr>
          </a:p>
          <a:p>
            <a:pPr algn="ctr"/>
            <a:endParaRPr lang="ru-RU" dirty="0">
              <a:solidFill>
                <a:schemeClr val="tx1"/>
              </a:solidFill>
            </a:endParaRPr>
          </a:p>
          <a:p>
            <a:pPr algn="ctr"/>
            <a:endParaRPr lang="ru-RU" dirty="0" smtClean="0">
              <a:solidFill>
                <a:schemeClr val="tx1"/>
              </a:solidFill>
            </a:endParaRPr>
          </a:p>
          <a:p>
            <a:pPr algn="ctr"/>
            <a:endParaRPr lang="ru-RU" dirty="0">
              <a:solidFill>
                <a:schemeClr val="tx1"/>
              </a:solidFill>
            </a:endParaRPr>
          </a:p>
          <a:p>
            <a:r>
              <a:rPr lang="ru-RU" sz="1200" b="1" i="1" dirty="0" smtClean="0">
                <a:solidFill>
                  <a:schemeClr val="tx1"/>
                </a:solidFill>
              </a:rPr>
              <a:t>Муниципальная программа</a:t>
            </a:r>
          </a:p>
          <a:p>
            <a:r>
              <a:rPr lang="ru-RU" sz="1200" i="1" dirty="0">
                <a:solidFill>
                  <a:schemeClr val="tx1"/>
                </a:solidFill>
                <a:latin typeface="Times New Roman" panose="02020603050405020304" pitchFamily="18" charset="0"/>
                <a:ea typeface="Times New Roman" panose="02020603050405020304" pitchFamily="18" charset="0"/>
              </a:rPr>
              <a:t>Обеспечение условий для развития на территории внутригородского муниципального образования города федерального значения Санкт-Петербурга муниципальный округ </a:t>
            </a:r>
            <a:r>
              <a:rPr lang="ru-RU" sz="1200" i="1" dirty="0" err="1">
                <a:solidFill>
                  <a:schemeClr val="tx1"/>
                </a:solidFill>
                <a:latin typeface="Times New Roman" panose="02020603050405020304" pitchFamily="18" charset="0"/>
                <a:ea typeface="Times New Roman" panose="02020603050405020304" pitchFamily="18" charset="0"/>
              </a:rPr>
              <a:t>Княжево</a:t>
            </a:r>
            <a:r>
              <a:rPr lang="ru-RU" sz="1200" i="1" dirty="0">
                <a:solidFill>
                  <a:schemeClr val="tx1"/>
                </a:solidFill>
                <a:latin typeface="Times New Roman" panose="02020603050405020304" pitchFamily="18" charset="0"/>
                <a:ea typeface="Times New Roman" panose="02020603050405020304" pitchFamily="18" charset="0"/>
              </a:rPr>
              <a:t> физической культуры и массового спорта, организация и проведение официальных физкультурных мероприятий, физкультурно-оздоровительных мероприятий и спортивных мероприятий в 2022 году</a:t>
            </a:r>
            <a:endParaRPr lang="ru-RU" sz="1200" b="1" i="1" dirty="0">
              <a:solidFill>
                <a:schemeClr val="tx1"/>
              </a:solidFill>
            </a:endParaRPr>
          </a:p>
        </p:txBody>
      </p:sp>
    </p:spTree>
    <p:extLst>
      <p:ext uri="{BB962C8B-B14F-4D97-AF65-F5344CB8AC3E}">
        <p14:creationId xmlns:p14="http://schemas.microsoft.com/office/powerpoint/2010/main" val="30347791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47528" y="260648"/>
            <a:ext cx="9631767" cy="1648557"/>
          </a:xfrm>
        </p:spPr>
        <p:txBody>
          <a:bodyPr>
            <a:normAutofit/>
          </a:bodyPr>
          <a:lstStyle/>
          <a:p>
            <a:r>
              <a:rPr lang="ru-RU" sz="1600" dirty="0">
                <a:solidFill>
                  <a:schemeClr val="tx1"/>
                </a:solidFill>
                <a:ea typeface="Times New Roman" panose="02020603050405020304" pitchFamily="18" charset="0"/>
              </a:rPr>
              <a:t>По разделу </a:t>
            </a:r>
            <a:r>
              <a:rPr lang="ru-RU" sz="1600" b="1" dirty="0">
                <a:solidFill>
                  <a:schemeClr val="tx1"/>
                </a:solidFill>
                <a:ea typeface="Times New Roman" panose="02020603050405020304" pitchFamily="18" charset="0"/>
              </a:rPr>
              <a:t>«Средства массовой информации» </a:t>
            </a:r>
            <a:r>
              <a:rPr lang="ru-RU" sz="1600" dirty="0">
                <a:solidFill>
                  <a:schemeClr val="tx1"/>
                </a:solidFill>
                <a:ea typeface="Times New Roman" panose="02020603050405020304" pitchFamily="18" charset="0"/>
              </a:rPr>
              <a:t>отражаются расходы по изданию и распространению </a:t>
            </a:r>
            <a:r>
              <a:rPr lang="ru-RU" sz="1600" dirty="0" smtClean="0">
                <a:solidFill>
                  <a:schemeClr val="tx1"/>
                </a:solidFill>
                <a:ea typeface="Times New Roman" panose="02020603050405020304" pitchFamily="18" charset="0"/>
              </a:rPr>
              <a:t>газеты «Муниципальный вестник «КНЯЖЕВО»</a:t>
            </a:r>
            <a:endParaRPr lang="ru-RU" sz="1600"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3244" y="1432244"/>
            <a:ext cx="2969880" cy="3959840"/>
          </a:xfrm>
          <a:prstGeom prst="rect">
            <a:avLst/>
          </a:prstGeom>
          <a:noFill/>
          <a:ln w="571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7385311" y="1491917"/>
            <a:ext cx="4087113" cy="3065335"/>
          </a:xfrm>
          <a:prstGeom prst="rect">
            <a:avLst/>
          </a:prstGeom>
          <a:noFill/>
          <a:ln w="571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Овальная выноска 2"/>
          <p:cNvSpPr/>
          <p:nvPr/>
        </p:nvSpPr>
        <p:spPr>
          <a:xfrm>
            <a:off x="3014805" y="846428"/>
            <a:ext cx="3240931" cy="1224136"/>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effectLst>
                  <a:outerShdw blurRad="38100" dist="38100" dir="2700000" algn="tl">
                    <a:srgbClr val="000000">
                      <a:alpha val="43137"/>
                    </a:srgbClr>
                  </a:outerShdw>
                </a:effectLst>
              </a:rPr>
              <a:t>10 выпусков</a:t>
            </a:r>
          </a:p>
          <a:p>
            <a:pPr algn="ctr"/>
            <a:r>
              <a:rPr lang="ru-RU" b="1" dirty="0" smtClean="0">
                <a:solidFill>
                  <a:schemeClr val="tx1"/>
                </a:solidFill>
                <a:effectLst>
                  <a:outerShdw blurRad="38100" dist="38100" dir="2700000" algn="tl">
                    <a:srgbClr val="000000">
                      <a:alpha val="43137"/>
                    </a:srgbClr>
                  </a:outerShdw>
                </a:effectLst>
              </a:rPr>
              <a:t>Тираж 25 тыс.экз.</a:t>
            </a:r>
            <a:endParaRPr lang="ru-RU" b="1" dirty="0">
              <a:solidFill>
                <a:schemeClr val="tx1"/>
              </a:solidFill>
              <a:effectLst>
                <a:outerShdw blurRad="38100" dist="38100" dir="2700000" algn="tl">
                  <a:srgbClr val="000000">
                    <a:alpha val="43137"/>
                  </a:srgbClr>
                </a:outerShdw>
              </a:effectLst>
            </a:endParaRPr>
          </a:p>
        </p:txBody>
      </p:sp>
      <p:sp>
        <p:nvSpPr>
          <p:cNvPr id="4" name="Блок-схема: память с посл. доступом 3"/>
          <p:cNvSpPr/>
          <p:nvPr/>
        </p:nvSpPr>
        <p:spPr>
          <a:xfrm>
            <a:off x="7896200" y="3937266"/>
            <a:ext cx="3038040" cy="1151528"/>
          </a:xfrm>
          <a:prstGeom prst="flowChartMagneticTap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chemeClr val="tx1"/>
                </a:solidFill>
                <a:effectLst>
                  <a:outerShdw blurRad="38100" dist="38100" dir="2700000" algn="tl">
                    <a:srgbClr val="000000">
                      <a:alpha val="43137"/>
                    </a:srgbClr>
                  </a:outerShdw>
                </a:effectLst>
              </a:rPr>
              <a:t>Спецвыпуски</a:t>
            </a:r>
          </a:p>
          <a:p>
            <a:pPr algn="ctr"/>
            <a:r>
              <a:rPr lang="ru-RU" b="1" dirty="0" smtClean="0">
                <a:solidFill>
                  <a:schemeClr val="tx1"/>
                </a:solidFill>
                <a:effectLst>
                  <a:outerShdw blurRad="38100" dist="38100" dir="2700000" algn="tl">
                    <a:srgbClr val="000000">
                      <a:alpha val="43137"/>
                    </a:srgbClr>
                  </a:outerShdw>
                </a:effectLst>
              </a:rPr>
              <a:t>Тираж </a:t>
            </a:r>
            <a:r>
              <a:rPr lang="ru-RU" b="1" dirty="0">
                <a:solidFill>
                  <a:schemeClr val="tx1"/>
                </a:solidFill>
                <a:effectLst>
                  <a:outerShdw blurRad="38100" dist="38100" dir="2700000" algn="tl">
                    <a:srgbClr val="000000">
                      <a:alpha val="43137"/>
                    </a:srgbClr>
                  </a:outerShdw>
                </a:effectLst>
              </a:rPr>
              <a:t>1 тыс.экз.</a:t>
            </a:r>
          </a:p>
          <a:p>
            <a:pPr algn="ctr"/>
            <a:r>
              <a:rPr lang="ru-RU" b="1" dirty="0">
                <a:solidFill>
                  <a:schemeClr val="tx1"/>
                </a:solidFill>
                <a:effectLst>
                  <a:outerShdw blurRad="38100" dist="38100" dir="2700000" algn="tl">
                    <a:srgbClr val="000000">
                      <a:alpha val="43137"/>
                    </a:srgbClr>
                  </a:outerShdw>
                </a:effectLst>
              </a:rPr>
              <a:t>196 полос</a:t>
            </a:r>
          </a:p>
        </p:txBody>
      </p:sp>
      <p:sp>
        <p:nvSpPr>
          <p:cNvPr id="6" name="Прямоугольник 5"/>
          <p:cNvSpPr/>
          <p:nvPr/>
        </p:nvSpPr>
        <p:spPr>
          <a:xfrm>
            <a:off x="4295800" y="5301208"/>
            <a:ext cx="7128792" cy="129614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just">
              <a:spcAft>
                <a:spcPts val="0"/>
              </a:spcAft>
            </a:pPr>
            <a:r>
              <a:rPr lang="ru-RU" sz="1100" b="1" i="1" dirty="0" smtClean="0">
                <a:latin typeface="Times New Roman" panose="02020603050405020304" pitchFamily="18" charset="0"/>
                <a:ea typeface="Times New Roman" panose="02020603050405020304" pitchFamily="18" charset="0"/>
              </a:rPr>
              <a:t>Ведомственная целевая программа</a:t>
            </a:r>
          </a:p>
          <a:p>
            <a:pPr algn="just">
              <a:spcAft>
                <a:spcPts val="0"/>
              </a:spcAft>
            </a:pPr>
            <a:r>
              <a:rPr lang="ru-RU" sz="1100" i="1" dirty="0" smtClean="0">
                <a:latin typeface="Times New Roman" panose="02020603050405020304" pitchFamily="18" charset="0"/>
                <a:ea typeface="Times New Roman" panose="02020603050405020304" pitchFamily="18" charset="0"/>
              </a:rPr>
              <a:t>Учреждение </a:t>
            </a:r>
            <a:r>
              <a:rPr lang="ru-RU" sz="1100" i="1" dirty="0">
                <a:latin typeface="Times New Roman" panose="02020603050405020304" pitchFamily="18" charset="0"/>
                <a:ea typeface="Times New Roman" panose="02020603050405020304" pitchFamily="18" charset="0"/>
              </a:rPr>
              <a:t>печатного средства</a:t>
            </a:r>
          </a:p>
          <a:p>
            <a:r>
              <a:rPr lang="ru-RU" sz="1100" i="1" dirty="0">
                <a:latin typeface="Times New Roman" panose="02020603050405020304" pitchFamily="18" charset="0"/>
                <a:ea typeface="Times New Roman" panose="02020603050405020304" pitchFamily="18" charset="0"/>
              </a:rPr>
              <a:t>массовой информации для опубликования муниципальных правовых актов, обсуждения проектов муниципальных правовых актов по вопросам местного значения, доведения до сведения жителей муниципального образования муниципальный округ </a:t>
            </a:r>
            <a:r>
              <a:rPr lang="ru-RU" sz="1100" i="1" dirty="0" err="1">
                <a:latin typeface="Times New Roman" panose="02020603050405020304" pitchFamily="18" charset="0"/>
                <a:ea typeface="Times New Roman" panose="02020603050405020304" pitchFamily="18" charset="0"/>
              </a:rPr>
              <a:t>Княжево</a:t>
            </a:r>
            <a:r>
              <a:rPr lang="ru-RU" sz="1100" i="1" dirty="0">
                <a:latin typeface="Times New Roman" panose="02020603050405020304" pitchFamily="18" charset="0"/>
                <a:ea typeface="Times New Roman" panose="02020603050405020304" pitchFamily="18" charset="0"/>
              </a:rPr>
              <a:t> официальной информации о социально-экономическом и культурном развитии муниципального образования, о развитии его общественной инфраструктуры и иной официальной информации в 2022 году</a:t>
            </a:r>
            <a:endParaRPr lang="ru-RU" sz="1100" b="1" i="1" dirty="0"/>
          </a:p>
        </p:txBody>
      </p:sp>
    </p:spTree>
    <p:extLst>
      <p:ext uri="{BB962C8B-B14F-4D97-AF65-F5344CB8AC3E}">
        <p14:creationId xmlns:p14="http://schemas.microsoft.com/office/powerpoint/2010/main" val="26953169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03512" y="404664"/>
            <a:ext cx="9801099" cy="1500336"/>
          </a:xfrm>
        </p:spPr>
        <p:txBody>
          <a:bodyPr>
            <a:noAutofit/>
          </a:bodyPr>
          <a:lstStyle/>
          <a:p>
            <a:r>
              <a:rPr lang="ru-RU" sz="1200" dirty="0">
                <a:ea typeface="Times New Roman" panose="02020603050405020304" pitchFamily="18" charset="0"/>
              </a:rPr>
              <a:t>По разделу </a:t>
            </a:r>
            <a:r>
              <a:rPr lang="ru-RU" sz="1200" b="1" dirty="0">
                <a:ea typeface="Times New Roman" panose="02020603050405020304" pitchFamily="18" charset="0"/>
              </a:rPr>
              <a:t>«Образование»</a:t>
            </a:r>
            <a:r>
              <a:rPr lang="ru-RU" sz="1200" dirty="0">
                <a:ea typeface="Times New Roman" panose="02020603050405020304" pitchFamily="18" charset="0"/>
              </a:rPr>
              <a:t> отражаются расходы:</a:t>
            </a:r>
            <a:br>
              <a:rPr lang="ru-RU" sz="1200" dirty="0">
                <a:ea typeface="Times New Roman" panose="02020603050405020304" pitchFamily="18" charset="0"/>
              </a:rPr>
            </a:br>
            <a:r>
              <a:rPr lang="ru-RU" sz="1200" dirty="0">
                <a:ea typeface="Times New Roman" panose="02020603050405020304" pitchFamily="18" charset="0"/>
              </a:rPr>
              <a:t>- на подготовку, переподготовку, повышение квалификации выборных должностных лиц и муниципальных служащих; </a:t>
            </a:r>
            <a:br>
              <a:rPr lang="ru-RU" sz="1200" dirty="0">
                <a:ea typeface="Times New Roman" panose="02020603050405020304" pitchFamily="18" charset="0"/>
              </a:rPr>
            </a:br>
            <a:r>
              <a:rPr lang="ru-RU" sz="1200" dirty="0">
                <a:ea typeface="Times New Roman" panose="02020603050405020304" pitchFamily="18" charset="0"/>
              </a:rPr>
              <a:t>- проведение работ по военно-патриотическому воспитанию молодежи муниципального образования;</a:t>
            </a:r>
            <a:br>
              <a:rPr lang="ru-RU" sz="1200" dirty="0">
                <a:ea typeface="Times New Roman" panose="02020603050405020304" pitchFamily="18" charset="0"/>
              </a:rPr>
            </a:br>
            <a:r>
              <a:rPr lang="ru-RU" sz="1200" dirty="0">
                <a:ea typeface="Times New Roman" panose="02020603050405020304" pitchFamily="18" charset="0"/>
              </a:rPr>
              <a:t>- расходы на участие в деятельности по профилактике наркомании, на реализацию мер по профилактике дорожно-транспортного травматизма на территории муниципального образования, терроризма и экстремизма, информированию и охране здоровья от воздействия табачного дыма и потребления табака среди детей и подростков муниципального образования, по участию в создании условий для реализации мер, направленных на укрепление межнационального и межконфессионального согласия, сохранение и развитие языков и культуры народов Российской Федерации, проживающих на территории муниципального образования, социальную и культурную адаптацию мигрантов, профилактику межнациональных (межэтнических) конфликтов.</a:t>
            </a:r>
            <a:endParaRPr lang="ru-RU" sz="1200" dirty="0"/>
          </a:p>
        </p:txBody>
      </p:sp>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99456" y="2996952"/>
            <a:ext cx="4320000" cy="1944000"/>
          </a:xfrm>
          <a:prstGeom prst="rect">
            <a:avLst/>
          </a:prstGeom>
          <a:noFill/>
          <a:ln w="571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3140968"/>
            <a:ext cx="3960000" cy="2639537"/>
          </a:xfrm>
          <a:prstGeom prst="rect">
            <a:avLst/>
          </a:prstGeom>
          <a:noFill/>
          <a:ln w="571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61578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847528" y="117693"/>
            <a:ext cx="10153128" cy="6001643"/>
          </a:xfrm>
          <a:prstGeom prst="rect">
            <a:avLst/>
          </a:prstGeom>
        </p:spPr>
        <p:txBody>
          <a:bodyPr wrap="square">
            <a:spAutoFit/>
          </a:bodyPr>
          <a:lstStyle/>
          <a:p>
            <a:pPr marL="342900" lvl="0" indent="-342900" algn="just">
              <a:spcAft>
                <a:spcPts val="0"/>
              </a:spcAft>
              <a:buFont typeface="Symbol" panose="05050102010706020507" pitchFamily="18" charset="2"/>
              <a:buChar char=""/>
            </a:pPr>
            <a:r>
              <a:rPr lang="ru-RU" dirty="0">
                <a:latin typeface="Times New Roman" panose="02020603050405020304" pitchFamily="18" charset="0"/>
                <a:ea typeface="Times New Roman" panose="02020603050405020304" pitchFamily="18" charset="0"/>
              </a:rPr>
              <a:t>Разработка и печать брошюры, посвященной истории территории </a:t>
            </a:r>
            <a:r>
              <a:rPr lang="ru-RU" dirty="0" err="1">
                <a:latin typeface="Times New Roman" panose="02020603050405020304" pitchFamily="18" charset="0"/>
                <a:ea typeface="Times New Roman" panose="02020603050405020304" pitchFamily="18" charset="0"/>
              </a:rPr>
              <a:t>Княжево</a:t>
            </a:r>
            <a:r>
              <a:rPr lang="ru-RU" dirty="0">
                <a:latin typeface="Times New Roman" panose="02020603050405020304" pitchFamily="18" charset="0"/>
                <a:ea typeface="Times New Roman" panose="02020603050405020304" pitchFamily="18" charset="0"/>
              </a:rPr>
              <a:t> в годы Великой Отечественной войны и блокады, 500 экз</a:t>
            </a:r>
            <a:r>
              <a:rPr lang="ru-RU" dirty="0" smtClean="0">
                <a:latin typeface="Times New Roman" panose="02020603050405020304" pitchFamily="18" charset="0"/>
                <a:ea typeface="Times New Roman" panose="02020603050405020304" pitchFamily="18" charset="0"/>
              </a:rPr>
              <a:t>. </a:t>
            </a:r>
            <a:endParaRPr lang="ru-RU" sz="1200" dirty="0">
              <a:latin typeface="Times New Roman" panose="02020603050405020304" pitchFamily="18" charset="0"/>
              <a:ea typeface="Times New Roman" panose="02020603050405020304" pitchFamily="18" charset="0"/>
            </a:endParaRPr>
          </a:p>
          <a:p>
            <a:pPr algn="r">
              <a:spcAft>
                <a:spcPts val="0"/>
              </a:spcAft>
            </a:pPr>
            <a:r>
              <a:rPr lang="ru-RU" sz="1600" b="1" i="1" dirty="0">
                <a:latin typeface="Times New Roman" panose="02020603050405020304" pitchFamily="18" charset="0"/>
                <a:ea typeface="Times New Roman" panose="02020603050405020304" pitchFamily="18" charset="0"/>
              </a:rPr>
              <a:t>Муниципальная программа</a:t>
            </a:r>
            <a:endParaRPr lang="ru-RU" sz="1600" dirty="0">
              <a:latin typeface="Times New Roman" panose="02020603050405020304" pitchFamily="18" charset="0"/>
              <a:ea typeface="Times New Roman" panose="02020603050405020304" pitchFamily="18" charset="0"/>
            </a:endParaRPr>
          </a:p>
          <a:p>
            <a:pPr algn="just">
              <a:spcAft>
                <a:spcPts val="0"/>
              </a:spcAft>
            </a:pPr>
            <a:r>
              <a:rPr lang="ru-RU" sz="1600" i="1" dirty="0">
                <a:latin typeface="Times New Roman" panose="02020603050405020304" pitchFamily="18" charset="0"/>
                <a:ea typeface="Times New Roman" panose="02020603050405020304" pitchFamily="18" charset="0"/>
              </a:rPr>
              <a:t>Проведение работ по военно-патриотическому воспитанию граждан, проживающих на территории Муниципального Образования Муниципальный Округ </a:t>
            </a:r>
            <a:r>
              <a:rPr lang="ru-RU" sz="1600" i="1" dirty="0" err="1">
                <a:latin typeface="Times New Roman" panose="02020603050405020304" pitchFamily="18" charset="0"/>
                <a:ea typeface="Times New Roman" panose="02020603050405020304" pitchFamily="18" charset="0"/>
              </a:rPr>
              <a:t>Княжево</a:t>
            </a:r>
            <a:r>
              <a:rPr lang="ru-RU" sz="1600" i="1" dirty="0">
                <a:latin typeface="Times New Roman" panose="02020603050405020304" pitchFamily="18" charset="0"/>
                <a:ea typeface="Times New Roman" panose="02020603050405020304" pitchFamily="18" charset="0"/>
              </a:rPr>
              <a:t>  </a:t>
            </a:r>
            <a:r>
              <a:rPr lang="ru-RU" sz="1600" i="1" spc="-30" dirty="0">
                <a:solidFill>
                  <a:srgbClr val="000000"/>
                </a:solidFill>
                <a:latin typeface="Times New Roman" panose="02020603050405020304" pitchFamily="18" charset="0"/>
                <a:ea typeface="Times New Roman" panose="02020603050405020304" pitchFamily="18" charset="0"/>
              </a:rPr>
              <a:t>в 2022 году</a:t>
            </a:r>
            <a:endParaRPr lang="ru-RU" sz="1600" dirty="0">
              <a:latin typeface="Times New Roman" panose="02020603050405020304" pitchFamily="18" charset="0"/>
              <a:ea typeface="Times New Roman" panose="02020603050405020304" pitchFamily="18" charset="0"/>
            </a:endParaRPr>
          </a:p>
          <a:p>
            <a:pPr>
              <a:spcAft>
                <a:spcPts val="0"/>
              </a:spcAft>
            </a:pPr>
            <a:r>
              <a:rPr lang="ru-RU" i="1" spc="-30" dirty="0">
                <a:solidFill>
                  <a:srgbClr val="000000"/>
                </a:solidFill>
                <a:latin typeface="Times New Roman" panose="02020603050405020304" pitchFamily="18" charset="0"/>
                <a:ea typeface="Times New Roman" panose="02020603050405020304" pitchFamily="18" charset="0"/>
              </a:rPr>
              <a:t> </a:t>
            </a:r>
            <a:endParaRPr lang="ru-RU" sz="1200" dirty="0">
              <a:latin typeface="Times New Roman" panose="02020603050405020304" pitchFamily="18" charset="0"/>
              <a:ea typeface="Times New Roman" panose="02020603050405020304" pitchFamily="18" charset="0"/>
            </a:endParaRPr>
          </a:p>
          <a:p>
            <a:pPr>
              <a:spcAft>
                <a:spcPts val="0"/>
              </a:spcAft>
            </a:pPr>
            <a:r>
              <a:rPr lang="ru-RU" i="1" spc="-30" dirty="0">
                <a:solidFill>
                  <a:srgbClr val="000000"/>
                </a:solidFill>
                <a:latin typeface="Times New Roman" panose="02020603050405020304" pitchFamily="18" charset="0"/>
                <a:ea typeface="Times New Roman" panose="02020603050405020304" pitchFamily="18" charset="0"/>
              </a:rPr>
              <a:t> </a:t>
            </a:r>
            <a:endParaRPr lang="ru-RU" sz="1200" dirty="0">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ru-RU" dirty="0">
                <a:latin typeface="Times New Roman" panose="02020603050405020304" pitchFamily="18" charset="0"/>
                <a:ea typeface="Times New Roman" panose="02020603050405020304" pitchFamily="18" charset="0"/>
              </a:rPr>
              <a:t>Разработка и печать брошюры по профилактике дорожно-транспортного травматизма, 500 экз.</a:t>
            </a:r>
            <a:endParaRPr lang="ru-RU" sz="1200" dirty="0">
              <a:latin typeface="Times New Roman" panose="02020603050405020304" pitchFamily="18" charset="0"/>
              <a:ea typeface="Times New Roman" panose="02020603050405020304" pitchFamily="18" charset="0"/>
            </a:endParaRPr>
          </a:p>
          <a:p>
            <a:pPr algn="r">
              <a:spcAft>
                <a:spcPts val="0"/>
              </a:spcAft>
            </a:pPr>
            <a:endParaRPr lang="ru-RU" sz="1600" b="1" i="1" smtClean="0">
              <a:latin typeface="Times New Roman" panose="02020603050405020304" pitchFamily="18" charset="0"/>
              <a:ea typeface="Times New Roman" panose="02020603050405020304" pitchFamily="18" charset="0"/>
            </a:endParaRPr>
          </a:p>
          <a:p>
            <a:pPr algn="r">
              <a:spcAft>
                <a:spcPts val="0"/>
              </a:spcAft>
            </a:pPr>
            <a:r>
              <a:rPr lang="ru-RU" sz="1600" b="1" i="1" smtClean="0">
                <a:latin typeface="Times New Roman" panose="02020603050405020304" pitchFamily="18" charset="0"/>
                <a:ea typeface="Times New Roman" panose="02020603050405020304" pitchFamily="18" charset="0"/>
              </a:rPr>
              <a:t>Ведомственная </a:t>
            </a:r>
            <a:r>
              <a:rPr lang="ru-RU" sz="1600" b="1" i="1" dirty="0">
                <a:latin typeface="Times New Roman" panose="02020603050405020304" pitchFamily="18" charset="0"/>
                <a:ea typeface="Times New Roman" panose="02020603050405020304" pitchFamily="18" charset="0"/>
              </a:rPr>
              <a:t>целевая программа</a:t>
            </a:r>
            <a:endParaRPr lang="ru-RU" sz="1600" dirty="0">
              <a:latin typeface="Times New Roman" panose="02020603050405020304" pitchFamily="18" charset="0"/>
              <a:ea typeface="Times New Roman" panose="02020603050405020304" pitchFamily="18" charset="0"/>
            </a:endParaRPr>
          </a:p>
          <a:p>
            <a:pPr algn="just">
              <a:spcAft>
                <a:spcPts val="0"/>
              </a:spcAft>
            </a:pPr>
            <a:r>
              <a:rPr lang="ru-RU" sz="1600" i="1" dirty="0">
                <a:latin typeface="Times New Roman" panose="02020603050405020304" pitchFamily="18" charset="0"/>
                <a:ea typeface="Times New Roman" panose="02020603050405020304" pitchFamily="18" charset="0"/>
              </a:rPr>
              <a:t>Участие в реализации мер по профилактике дорожно-транспортного травматизма на территории муниципального образования муниципальный округ </a:t>
            </a:r>
            <a:r>
              <a:rPr lang="ru-RU" sz="1600" i="1" dirty="0" err="1">
                <a:latin typeface="Times New Roman" panose="02020603050405020304" pitchFamily="18" charset="0"/>
                <a:ea typeface="Times New Roman" panose="02020603050405020304" pitchFamily="18" charset="0"/>
              </a:rPr>
              <a:t>Княжево</a:t>
            </a:r>
            <a:r>
              <a:rPr lang="ru-RU" sz="1600" i="1" dirty="0">
                <a:latin typeface="Times New Roman" panose="02020603050405020304" pitchFamily="18" charset="0"/>
                <a:ea typeface="Times New Roman" panose="02020603050405020304" pitchFamily="18" charset="0"/>
              </a:rPr>
              <a:t> в 2022 году</a:t>
            </a:r>
            <a:endParaRPr lang="ru-RU" sz="1600" dirty="0">
              <a:latin typeface="Times New Roman" panose="02020603050405020304" pitchFamily="18" charset="0"/>
              <a:ea typeface="Times New Roman" panose="02020603050405020304" pitchFamily="18" charset="0"/>
            </a:endParaRPr>
          </a:p>
          <a:p>
            <a:pPr algn="just">
              <a:spcAft>
                <a:spcPts val="0"/>
              </a:spcAft>
            </a:pPr>
            <a:r>
              <a:rPr lang="ru-RU" sz="1600" i="1" dirty="0">
                <a:latin typeface="Times New Roman" panose="02020603050405020304" pitchFamily="18" charset="0"/>
                <a:ea typeface="Times New Roman" panose="02020603050405020304" pitchFamily="18" charset="0"/>
              </a:rPr>
              <a:t> </a:t>
            </a:r>
            <a:endParaRPr lang="ru-RU" sz="1600" dirty="0">
              <a:latin typeface="Times New Roman" panose="02020603050405020304" pitchFamily="18" charset="0"/>
              <a:ea typeface="Times New Roman" panose="02020603050405020304" pitchFamily="18" charset="0"/>
            </a:endParaRPr>
          </a:p>
          <a:p>
            <a:pPr algn="just">
              <a:spcAft>
                <a:spcPts val="0"/>
              </a:spcAft>
            </a:pPr>
            <a:r>
              <a:rPr lang="ru-RU" i="1" dirty="0">
                <a:latin typeface="Times New Roman" panose="02020603050405020304" pitchFamily="18" charset="0"/>
                <a:ea typeface="Times New Roman" panose="02020603050405020304" pitchFamily="18" charset="0"/>
              </a:rPr>
              <a:t> </a:t>
            </a:r>
            <a:endParaRPr lang="ru-RU" sz="1200" dirty="0">
              <a:latin typeface="Times New Roman" panose="02020603050405020304" pitchFamily="18" charset="0"/>
              <a:ea typeface="Times New Roman" panose="02020603050405020304" pitchFamily="18" charset="0"/>
            </a:endParaRPr>
          </a:p>
          <a:p>
            <a:pPr marL="342900" lvl="0" indent="-342900" algn="just">
              <a:spcAft>
                <a:spcPts val="0"/>
              </a:spcAft>
              <a:buFont typeface="Symbol" panose="05050102010706020507" pitchFamily="18" charset="2"/>
              <a:buChar char=""/>
            </a:pPr>
            <a:r>
              <a:rPr lang="ru-RU" dirty="0">
                <a:latin typeface="Times New Roman" panose="02020603050405020304" pitchFamily="18" charset="0"/>
                <a:ea typeface="Times New Roman" panose="02020603050405020304" pitchFamily="18" charset="0"/>
              </a:rPr>
              <a:t>Проведение и организация тематических семинаров, направленных на профилактику терроризма, экстремизма, критическое восприятие информации в интернете, развитие навыков распознавания материалов</a:t>
            </a:r>
            <a:r>
              <a:rPr lang="ru-RU" sz="1200" dirty="0">
                <a:latin typeface="Times New Roman" panose="02020603050405020304" pitchFamily="18" charset="0"/>
                <a:ea typeface="Times New Roman" panose="02020603050405020304" pitchFamily="18" charset="0"/>
              </a:rPr>
              <a:t> </a:t>
            </a:r>
            <a:r>
              <a:rPr lang="ru-RU" dirty="0">
                <a:latin typeface="Times New Roman" panose="02020603050405020304" pitchFamily="18" charset="0"/>
                <a:ea typeface="Times New Roman" panose="02020603050405020304" pitchFamily="18" charset="0"/>
              </a:rPr>
              <a:t>экстремистского содержания для жителей муниципального образования </a:t>
            </a:r>
            <a:r>
              <a:rPr lang="ru-RU" dirty="0" err="1">
                <a:latin typeface="Times New Roman" panose="02020603050405020304" pitchFamily="18" charset="0"/>
                <a:ea typeface="Times New Roman" panose="02020603050405020304" pitchFamily="18" charset="0"/>
              </a:rPr>
              <a:t>Княжево</a:t>
            </a:r>
            <a:r>
              <a:rPr lang="ru-RU" dirty="0">
                <a:latin typeface="Times New Roman" panose="02020603050405020304" pitchFamily="18" charset="0"/>
                <a:ea typeface="Times New Roman" panose="02020603050405020304" pitchFamily="18" charset="0"/>
              </a:rPr>
              <a:t> 14-18 </a:t>
            </a:r>
            <a:r>
              <a:rPr lang="ru-RU" dirty="0" smtClean="0">
                <a:latin typeface="Times New Roman" panose="02020603050405020304" pitchFamily="18" charset="0"/>
                <a:ea typeface="Times New Roman" panose="02020603050405020304" pitchFamily="18" charset="0"/>
              </a:rPr>
              <a:t>лет</a:t>
            </a:r>
          </a:p>
          <a:p>
            <a:pPr lvl="0" algn="just">
              <a:spcAft>
                <a:spcPts val="0"/>
              </a:spcAft>
            </a:pPr>
            <a:endParaRPr lang="ru-RU" sz="1200" dirty="0">
              <a:latin typeface="Times New Roman" panose="02020603050405020304" pitchFamily="18" charset="0"/>
              <a:ea typeface="Times New Roman" panose="02020603050405020304" pitchFamily="18" charset="0"/>
            </a:endParaRPr>
          </a:p>
          <a:p>
            <a:pPr marL="457200" algn="r">
              <a:spcAft>
                <a:spcPts val="0"/>
              </a:spcAft>
            </a:pPr>
            <a:r>
              <a:rPr lang="ru-RU" sz="1600" dirty="0">
                <a:latin typeface="Times New Roman" panose="02020603050405020304" pitchFamily="18" charset="0"/>
                <a:ea typeface="Times New Roman" panose="02020603050405020304" pitchFamily="18" charset="0"/>
              </a:rPr>
              <a:t> </a:t>
            </a:r>
            <a:r>
              <a:rPr lang="ru-RU" sz="1600" b="1" i="1" dirty="0" smtClean="0">
                <a:latin typeface="Times New Roman" panose="02020603050405020304" pitchFamily="18" charset="0"/>
                <a:ea typeface="Times New Roman" panose="02020603050405020304" pitchFamily="18" charset="0"/>
              </a:rPr>
              <a:t>Муниципальная </a:t>
            </a:r>
            <a:r>
              <a:rPr lang="ru-RU" sz="1600" b="1" i="1" dirty="0">
                <a:latin typeface="Times New Roman" panose="02020603050405020304" pitchFamily="18" charset="0"/>
                <a:ea typeface="Times New Roman" panose="02020603050405020304" pitchFamily="18" charset="0"/>
              </a:rPr>
              <a:t>программа</a:t>
            </a:r>
            <a:endParaRPr lang="ru-RU" sz="1600" dirty="0">
              <a:latin typeface="Times New Roman" panose="02020603050405020304" pitchFamily="18" charset="0"/>
              <a:ea typeface="Times New Roman" panose="02020603050405020304" pitchFamily="18" charset="0"/>
            </a:endParaRPr>
          </a:p>
          <a:p>
            <a:pPr algn="just">
              <a:spcAft>
                <a:spcPts val="0"/>
              </a:spcAft>
            </a:pPr>
            <a:r>
              <a:rPr lang="ru-RU" sz="1600" i="1" dirty="0">
                <a:latin typeface="Times New Roman" panose="02020603050405020304" pitchFamily="18" charset="0"/>
                <a:ea typeface="Times New Roman" panose="02020603050405020304" pitchFamily="18" charset="0"/>
              </a:rPr>
              <a:t>Участие в профилактике терроризма и экстремизма, а также в минимизации и (или) ликвидации последствий их проявлений на территории Муниципального Образования Муниципальный Округ </a:t>
            </a:r>
            <a:r>
              <a:rPr lang="ru-RU" sz="1600" i="1" dirty="0" err="1">
                <a:latin typeface="Times New Roman" panose="02020603050405020304" pitchFamily="18" charset="0"/>
                <a:ea typeface="Times New Roman" panose="02020603050405020304" pitchFamily="18" charset="0"/>
              </a:rPr>
              <a:t>Княжево</a:t>
            </a:r>
            <a:r>
              <a:rPr lang="ru-RU" sz="1600" i="1" dirty="0">
                <a:latin typeface="Times New Roman" panose="02020603050405020304" pitchFamily="18" charset="0"/>
                <a:ea typeface="Times New Roman" panose="02020603050405020304" pitchFamily="18" charset="0"/>
              </a:rPr>
              <a:t> в форме и порядке, установленных федеральным законодательством и законодательством Санкт-Петербурга в 2022 году</a:t>
            </a:r>
            <a:endParaRPr lang="ru-RU"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29226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Контактная информация</a:t>
            </a:r>
            <a:endParaRPr lang="ru-RU" dirty="0"/>
          </a:p>
        </p:txBody>
      </p:sp>
      <p:sp>
        <p:nvSpPr>
          <p:cNvPr id="3" name="Объект 2"/>
          <p:cNvSpPr>
            <a:spLocks noGrp="1"/>
          </p:cNvSpPr>
          <p:nvPr>
            <p:ph idx="1"/>
          </p:nvPr>
        </p:nvSpPr>
        <p:spPr/>
        <p:txBody>
          <a:bodyPr/>
          <a:lstStyle/>
          <a:p>
            <a:r>
              <a:rPr lang="ru-RU" dirty="0" smtClean="0"/>
              <a:t>Адрес</a:t>
            </a:r>
            <a:r>
              <a:rPr lang="ru-RU" dirty="0"/>
              <a:t>: 198207, Санкт-Петербург, Ленинский проспект д.119</a:t>
            </a:r>
          </a:p>
          <a:p>
            <a:endParaRPr lang="ru-RU" dirty="0"/>
          </a:p>
          <a:p>
            <a:r>
              <a:rPr lang="ru-RU" dirty="0"/>
              <a:t>E-</a:t>
            </a:r>
            <a:r>
              <a:rPr lang="ru-RU" dirty="0" err="1"/>
              <a:t>mail</a:t>
            </a:r>
            <a:r>
              <a:rPr lang="ru-RU" dirty="0"/>
              <a:t>: momo-25@yandex.ru</a:t>
            </a:r>
          </a:p>
          <a:p>
            <a:endParaRPr lang="ru-RU" dirty="0"/>
          </a:p>
          <a:p>
            <a:r>
              <a:rPr lang="ru-RU" dirty="0"/>
              <a:t>Организационный отдел:</a:t>
            </a:r>
          </a:p>
          <a:p>
            <a:r>
              <a:rPr lang="ru-RU" dirty="0"/>
              <a:t>тел.: +7 (812) 377-15-17</a:t>
            </a:r>
          </a:p>
          <a:p>
            <a:r>
              <a:rPr lang="ru-RU" dirty="0"/>
              <a:t>факс: +7 (812) 377-21-37</a:t>
            </a:r>
          </a:p>
          <a:p>
            <a:endParaRPr lang="ru-RU" dirty="0"/>
          </a:p>
          <a:p>
            <a:r>
              <a:rPr lang="ru-RU" dirty="0"/>
              <a:t>Отдел опеки и попечительства - тел. :+7 (812) 372-20-86</a:t>
            </a:r>
          </a:p>
        </p:txBody>
      </p:sp>
    </p:spTree>
    <p:extLst>
      <p:ext uri="{BB962C8B-B14F-4D97-AF65-F5344CB8AC3E}">
        <p14:creationId xmlns:p14="http://schemas.microsoft.com/office/powerpoint/2010/main" val="1173882943"/>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3608</TotalTime>
  <Words>1471</Words>
  <Application>Microsoft Office PowerPoint</Application>
  <PresentationFormat>Широкоэкранный</PresentationFormat>
  <Paragraphs>267</Paragraphs>
  <Slides>19</Slides>
  <Notes>1</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19</vt:i4>
      </vt:variant>
    </vt:vector>
  </HeadingPairs>
  <TitlesOfParts>
    <vt:vector size="29" baseType="lpstr">
      <vt:lpstr>Albertus Extra Bold</vt:lpstr>
      <vt:lpstr>Arial</vt:lpstr>
      <vt:lpstr>Berlin Sans FB Demi</vt:lpstr>
      <vt:lpstr>Bookman Old Style</vt:lpstr>
      <vt:lpstr>Calibri</vt:lpstr>
      <vt:lpstr>Century Gothic</vt:lpstr>
      <vt:lpstr>Symbol</vt:lpstr>
      <vt:lpstr>Times New Roman</vt:lpstr>
      <vt:lpstr>Wingdings 3</vt:lpstr>
      <vt:lpstr>Легкий дым</vt:lpstr>
      <vt:lpstr>Внутригородское муниципальное образование города федерального значения Санкт-Петербурга муниципальный округ Княжево</vt:lpstr>
      <vt:lpstr>Основные характеристики ВМО СПБ МО Княжево</vt:lpstr>
      <vt:lpstr>Основные понятия</vt:lpstr>
      <vt:lpstr>Основные характеристики бюджета</vt:lpstr>
      <vt:lpstr>Доходы бюджета ВМО СПБ МО Княжево</vt:lpstr>
      <vt:lpstr>Структура доходов бюджета ВМО СПБ МО Княжево в 2022 году</vt:lpstr>
      <vt:lpstr>Межбюджетные трансферты  бюджету ВМО СПБ Княжево из бюджета Санкт-Петербурга в 2022 году</vt:lpstr>
      <vt:lpstr>Структура расходов бюджета ВМО СПБ МО Княжево</vt:lpstr>
      <vt:lpstr>Решение вопросов местного значения на основе муниципальных и ведомственных целевых программ</vt:lpstr>
      <vt:lpstr>Презентация PowerPoint</vt:lpstr>
      <vt:lpstr>По разделу «Жилищно-коммунальное хозяйство» отражаются расходы: - по организации благоустройства территории муниципального образования; - по осуществлению работ в сфере озеленения на территории муниципального образования; - расходы на реализацию мер по профилактике дорожно-транспортного травматизма на территории муниципального образования.</vt:lpstr>
      <vt:lpstr>Презентация PowerPoint</vt:lpstr>
      <vt:lpstr>По разделу  «Культура, кинематография» отражаются расходы: - на организацию и проведение местных и участие в организации и проведении городских праздничных мероприятий; - на организацию и проведение досуговых мероприятий для жителей муниципального образования </vt:lpstr>
      <vt:lpstr>Презентация PowerPoint</vt:lpstr>
      <vt:lpstr>По разделу «Физическая культура и спорт» отражаются расходы по проведению спортивных мероприятий в области физической культуры и спорта</vt:lpstr>
      <vt:lpstr>По разделу «Средства массовой информации» отражаются расходы по изданию и распространению газеты «Муниципальный вестник «КНЯЖЕВО»</vt:lpstr>
      <vt:lpstr>По разделу «Образование» отражаются расходы: - на подготовку, переподготовку, повышение квалификации выборных должностных лиц и муниципальных служащих;  - проведение работ по военно-патриотическому воспитанию молодежи муниципального образования; - расходы на участие в деятельности по профилактике наркомании, на реализацию мер по профилактике дорожно-транспортного травматизма на территории муниципального образования, терроризма и экстремизма, информированию и охране здоровья от воздействия табачного дыма и потребления табака среди детей и подростков муниципального образования, по участию в создании условий для реализации мер, направленных на укрепление межнационального и межконфессионального согласия, сохранение и развитие языков и культуры народов Российской Федерации, проживающих на территории муниципального образования, социальную и культурную адаптацию мигрантов, профилактику межнациональных (межэтнических) конфликтов.</vt:lpstr>
      <vt:lpstr>Презентация PowerPoint</vt:lpstr>
      <vt:lpstr>Контактная информация</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Внутригородское муниципальное образование города федерального значения Санкт-Петербурга муниципальный округ Княжево</dc:title>
  <dc:creator>kazna</dc:creator>
  <cp:lastModifiedBy>kazna</cp:lastModifiedBy>
  <cp:revision>105</cp:revision>
  <dcterms:created xsi:type="dcterms:W3CDTF">2022-04-25T06:42:35Z</dcterms:created>
  <dcterms:modified xsi:type="dcterms:W3CDTF">2022-05-31T13:38:05Z</dcterms:modified>
</cp:coreProperties>
</file>