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3" r:id="rId1"/>
  </p:sldMasterIdLst>
  <p:notesMasterIdLst>
    <p:notesMasterId r:id="rId12"/>
  </p:notesMasterIdLst>
  <p:sldIdLst>
    <p:sldId id="257" r:id="rId2"/>
    <p:sldId id="259" r:id="rId3"/>
    <p:sldId id="260" r:id="rId4"/>
    <p:sldId id="261" r:id="rId5"/>
    <p:sldId id="262" r:id="rId6"/>
    <p:sldId id="263" r:id="rId7"/>
    <p:sldId id="264" r:id="rId8"/>
    <p:sldId id="266" r:id="rId9"/>
    <p:sldId id="265" r:id="rId10"/>
    <p:sldId id="267" r:id="rId1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без заголовка" id="{772D2B2D-8FE0-43B6-949F-059EB895FD7C}">
          <p14:sldIdLst>
            <p14:sldId id="257"/>
            <p14:sldId id="259"/>
            <p14:sldId id="260"/>
            <p14:sldId id="261"/>
            <p14:sldId id="262"/>
            <p14:sldId id="263"/>
            <p14:sldId id="264"/>
            <p14:sldId id="266"/>
            <p14:sldId id="265"/>
            <p14:sldId id="267"/>
          </p14:sldIdLst>
        </p14:section>
        <p14:section name="Раздел без заголовка" id="{6A35AD21-F609-4C01-8F1D-3CF57126E46F}">
          <p14:sldIdLst/>
        </p14:section>
        <p14:section name="Раздел по умолчанию" id="{B7C30AED-F62A-4CE9-8E26-57EA1B5FB943}">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63" autoAdjust="0"/>
    <p:restoredTop sz="87515" autoAdjust="0"/>
  </p:normalViewPr>
  <p:slideViewPr>
    <p:cSldViewPr>
      <p:cViewPr varScale="1">
        <p:scale>
          <a:sx n="77" d="100"/>
          <a:sy n="77" d="100"/>
        </p:scale>
        <p:origin x="1061" y="62"/>
      </p:cViewPr>
      <p:guideLst>
        <p:guide orient="horz" pos="2160"/>
        <p:guide pos="2880"/>
      </p:guideLst>
    </p:cSldViewPr>
  </p:slideViewPr>
  <p:outlineViewPr>
    <p:cViewPr>
      <p:scale>
        <a:sx n="33" d="100"/>
        <a:sy n="33" d="100"/>
      </p:scale>
      <p:origin x="0" y="4578"/>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82" d="100"/>
          <a:sy n="82" d="100"/>
        </p:scale>
        <p:origin x="-1980"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_____Microsoft_Excel.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explosion val="20"/>
          <c:dPt>
            <c:idx val="0"/>
            <c:bubble3D val="0"/>
            <c:spPr>
              <a:solidFill>
                <a:schemeClr val="accent6">
                  <a:alpha val="90000"/>
                </a:schemeClr>
              </a:solidFill>
              <a:ln w="19050">
                <a:solidFill>
                  <a:schemeClr val="accent6">
                    <a:lumMod val="75000"/>
                  </a:schemeClr>
                </a:solidFill>
              </a:ln>
              <a:effectLst>
                <a:innerShdw blurRad="114300">
                  <a:schemeClr val="accent6">
                    <a:lumMod val="75000"/>
                  </a:schemeClr>
                </a:innerShdw>
              </a:effectLst>
              <a:scene3d>
                <a:camera prst="orthographicFront"/>
                <a:lightRig rig="threePt" dir="t"/>
              </a:scene3d>
              <a:sp3d contourW="19050" prstMaterial="flat">
                <a:contourClr>
                  <a:schemeClr val="accent6">
                    <a:lumMod val="75000"/>
                  </a:schemeClr>
                </a:contourClr>
              </a:sp3d>
            </c:spPr>
            <c:extLst>
              <c:ext xmlns:c16="http://schemas.microsoft.com/office/drawing/2014/chart" uri="{C3380CC4-5D6E-409C-BE32-E72D297353CC}">
                <c16:uniqueId val="{00000001-080B-4AEC-A296-5F72F521ED18}"/>
              </c:ext>
            </c:extLst>
          </c:dPt>
          <c:dPt>
            <c:idx val="1"/>
            <c:bubble3D val="0"/>
            <c:spPr>
              <a:solidFill>
                <a:schemeClr val="accent5">
                  <a:alpha val="90000"/>
                </a:schemeClr>
              </a:solidFill>
              <a:ln w="19050">
                <a:solidFill>
                  <a:schemeClr val="accent5">
                    <a:lumMod val="75000"/>
                  </a:schemeClr>
                </a:solidFill>
              </a:ln>
              <a:effectLst>
                <a:innerShdw blurRad="114300">
                  <a:schemeClr val="accent5">
                    <a:lumMod val="75000"/>
                  </a:schemeClr>
                </a:innerShdw>
              </a:effectLst>
              <a:scene3d>
                <a:camera prst="orthographicFront"/>
                <a:lightRig rig="threePt" dir="t"/>
              </a:scene3d>
              <a:sp3d contourW="19050" prstMaterial="flat">
                <a:contourClr>
                  <a:schemeClr val="accent5">
                    <a:lumMod val="75000"/>
                  </a:schemeClr>
                </a:contourClr>
              </a:sp3d>
            </c:spPr>
            <c:extLst>
              <c:ext xmlns:c16="http://schemas.microsoft.com/office/drawing/2014/chart" uri="{C3380CC4-5D6E-409C-BE32-E72D297353CC}">
                <c16:uniqueId val="{00000003-080B-4AEC-A296-5F72F521ED18}"/>
              </c:ext>
            </c:extLst>
          </c:dPt>
          <c:dPt>
            <c:idx val="2"/>
            <c:bubble3D val="0"/>
            <c:explosion val="0"/>
            <c:spPr>
              <a:solidFill>
                <a:schemeClr val="accent4">
                  <a:alpha val="90000"/>
                </a:schemeClr>
              </a:solidFill>
              <a:ln w="19050">
                <a:solidFill>
                  <a:schemeClr val="accent4">
                    <a:lumMod val="75000"/>
                  </a:schemeClr>
                </a:solidFill>
              </a:ln>
              <a:effectLst>
                <a:innerShdw blurRad="114300">
                  <a:schemeClr val="accent4">
                    <a:lumMod val="75000"/>
                  </a:schemeClr>
                </a:innerShdw>
              </a:effectLst>
              <a:scene3d>
                <a:camera prst="orthographicFront"/>
                <a:lightRig rig="threePt" dir="t"/>
              </a:scene3d>
              <a:sp3d contourW="19050" prstMaterial="flat">
                <a:contourClr>
                  <a:schemeClr val="accent4">
                    <a:lumMod val="75000"/>
                  </a:schemeClr>
                </a:contourClr>
              </a:sp3d>
            </c:spPr>
            <c:extLst>
              <c:ext xmlns:c16="http://schemas.microsoft.com/office/drawing/2014/chart" uri="{C3380CC4-5D6E-409C-BE32-E72D297353CC}">
                <c16:uniqueId val="{00000005-080B-4AEC-A296-5F72F521ED18}"/>
              </c:ext>
            </c:extLst>
          </c:dPt>
          <c:dLbls>
            <c:dLbl>
              <c:idx val="0"/>
              <c:layout>
                <c:manualLayout>
                  <c:x val="-0.28938298337707791"/>
                  <c:y val="3.6487216542186084E-2"/>
                </c:manualLayout>
              </c:layout>
              <c:spPr>
                <a:solidFill>
                  <a:schemeClr val="lt1">
                    <a:alpha val="90000"/>
                  </a:schemeClr>
                </a:solidFill>
                <a:ln w="12700" cap="flat" cmpd="sng" algn="ctr">
                  <a:solidFill>
                    <a:schemeClr val="accent6"/>
                  </a:solidFill>
                  <a:round/>
                </a:ln>
                <a:effectLst>
                  <a:outerShdw blurRad="50800" dist="38100" dir="2700000" algn="tl" rotWithShape="0">
                    <a:schemeClr val="accent6">
                      <a:lumMod val="75000"/>
                      <a:alpha val="40000"/>
                    </a:schemeClr>
                  </a:outerShdw>
                </a:effectLst>
              </c:spPr>
              <c:txPr>
                <a:bodyPr rot="0" spcFirstLastPara="1" vertOverflow="clip" horzOverflow="clip" vert="horz" wrap="square" lIns="38100" tIns="19050" rIns="38100" bIns="19050" anchor="ctr" anchorCtr="1">
                  <a:spAutoFit/>
                </a:bodyPr>
                <a:lstStyle/>
                <a:p>
                  <a:pPr>
                    <a:defRPr sz="950" b="0" i="0" u="none" strike="noStrike" kern="1200" baseline="0">
                      <a:solidFill>
                        <a:schemeClr val="accent6"/>
                      </a:solidFill>
                      <a:effectLst/>
                      <a:latin typeface="+mn-lt"/>
                      <a:ea typeface="+mn-ea"/>
                      <a:cs typeface="+mn-cs"/>
                    </a:defRPr>
                  </a:pPr>
                  <a:endParaRPr lang="ru-RU"/>
                </a:p>
              </c:txPr>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1-080B-4AEC-A296-5F72F521ED18}"/>
                </c:ext>
              </c:extLst>
            </c:dLbl>
            <c:dLbl>
              <c:idx val="1"/>
              <c:layout>
                <c:manualLayout>
                  <c:x val="5.9499562554680668E-2"/>
                  <c:y val="3.9903566942639862E-3"/>
                </c:manualLayout>
              </c:layout>
              <c:spPr>
                <a:solidFill>
                  <a:schemeClr val="lt1">
                    <a:alpha val="90000"/>
                  </a:schemeClr>
                </a:solidFill>
                <a:ln w="12700" cap="flat" cmpd="sng" algn="ctr">
                  <a:solidFill>
                    <a:schemeClr val="accent5"/>
                  </a:solidFill>
                  <a:round/>
                </a:ln>
                <a:effectLst>
                  <a:outerShdw blurRad="50800" dist="38100" dir="2700000" algn="tl" rotWithShape="0">
                    <a:schemeClr val="accent5">
                      <a:lumMod val="75000"/>
                      <a:alpha val="40000"/>
                    </a:schemeClr>
                  </a:outerShdw>
                </a:effectLst>
              </c:spPr>
              <c:txPr>
                <a:bodyPr rot="0" spcFirstLastPara="1" vertOverflow="clip" horzOverflow="clip" vert="horz" wrap="square" lIns="38100" tIns="19050" rIns="38100" bIns="19050" anchor="ctr" anchorCtr="1">
                  <a:spAutoFit/>
                </a:bodyPr>
                <a:lstStyle/>
                <a:p>
                  <a:pPr>
                    <a:defRPr sz="950" b="0" i="0" u="none" strike="noStrike" kern="1200" baseline="0">
                      <a:solidFill>
                        <a:schemeClr val="accent5"/>
                      </a:solidFill>
                      <a:effectLst/>
                      <a:latin typeface="+mn-lt"/>
                      <a:ea typeface="+mn-ea"/>
                      <a:cs typeface="+mn-cs"/>
                    </a:defRPr>
                  </a:pPr>
                  <a:endParaRPr lang="ru-RU"/>
                </a:p>
              </c:txPr>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3-080B-4AEC-A296-5F72F521ED18}"/>
                </c:ext>
              </c:extLst>
            </c:dLbl>
            <c:dLbl>
              <c:idx val="2"/>
              <c:layout>
                <c:manualLayout>
                  <c:x val="0.26955325896762894"/>
                  <c:y val="-0.28297002111442765"/>
                </c:manualLayout>
              </c:layout>
              <c:tx>
                <c:rich>
                  <a:bodyPr rot="0" spcFirstLastPara="1" vertOverflow="clip" horzOverflow="clip" vert="horz" wrap="square" lIns="38100" tIns="19050" rIns="38100" bIns="19050" anchor="ctr" anchorCtr="1">
                    <a:noAutofit/>
                  </a:bodyPr>
                  <a:lstStyle/>
                  <a:p>
                    <a:pPr>
                      <a:defRPr sz="950" b="0" i="0" u="none" strike="noStrike" kern="1200" baseline="0">
                        <a:solidFill>
                          <a:schemeClr val="accent6"/>
                        </a:solidFill>
                        <a:effectLst/>
                        <a:latin typeface="+mn-lt"/>
                        <a:ea typeface="+mn-ea"/>
                        <a:cs typeface="+mn-cs"/>
                      </a:defRPr>
                    </a:pPr>
                    <a:fld id="{3D7C5CEB-164C-409B-95C4-DD71759DCEA7}" type="CATEGORYNAME">
                      <a:rPr lang="ru-RU" sz="950" baseline="0"/>
                      <a:pPr>
                        <a:defRPr sz="950">
                          <a:solidFill>
                            <a:schemeClr val="accent6"/>
                          </a:solidFill>
                        </a:defRPr>
                      </a:pPr>
                      <a:t>[ИМЯ КАТЕГОРИИ]</a:t>
                    </a:fld>
                    <a:endParaRPr lang="ru-RU"/>
                  </a:p>
                </c:rich>
              </c:tx>
              <c:spPr>
                <a:solidFill>
                  <a:schemeClr val="lt1">
                    <a:alpha val="90000"/>
                  </a:schemeClr>
                </a:solidFill>
                <a:ln w="12700" cap="flat" cmpd="sng" algn="ctr">
                  <a:solidFill>
                    <a:schemeClr val="accent4"/>
                  </a:solidFill>
                  <a:round/>
                </a:ln>
                <a:effectLst>
                  <a:outerShdw blurRad="50800" dist="38100" dir="2700000" algn="tl" rotWithShape="0">
                    <a:schemeClr val="accent4">
                      <a:lumMod val="75000"/>
                      <a:alpha val="40000"/>
                    </a:schemeClr>
                  </a:outerShdw>
                </a:effectLst>
              </c:spPr>
              <c:txPr>
                <a:bodyPr rot="0" spcFirstLastPara="1" vertOverflow="clip" horzOverflow="clip" vert="horz" wrap="square" lIns="38100" tIns="19050" rIns="38100" bIns="19050" anchor="ctr" anchorCtr="1">
                  <a:noAutofit/>
                </a:bodyPr>
                <a:lstStyle/>
                <a:p>
                  <a:pPr>
                    <a:defRPr sz="950" b="0" i="0" u="none" strike="noStrike" kern="1200" baseline="0">
                      <a:solidFill>
                        <a:schemeClr val="accent6"/>
                      </a:solidFill>
                      <a:effectLst/>
                      <a:latin typeface="+mn-lt"/>
                      <a:ea typeface="+mn-ea"/>
                      <a:cs typeface="+mn-cs"/>
                    </a:defRPr>
                  </a:pPr>
                  <a:endParaRPr lang="ru-RU"/>
                </a:p>
              </c:txPr>
              <c:dLblPos val="bestFit"/>
              <c:showLegendKey val="0"/>
              <c:showVal val="0"/>
              <c:showCatName val="1"/>
              <c:showSerName val="0"/>
              <c:showPercent val="1"/>
              <c:showBubbleSize val="0"/>
              <c:extLst>
                <c:ext xmlns:c15="http://schemas.microsoft.com/office/drawing/2012/chart" uri="{CE6537A1-D6FC-4f65-9D91-7224C49458BB}">
                  <c15:layout>
                    <c:manualLayout>
                      <c:w val="0.17619444444444443"/>
                      <c:h val="0.28081761006289307"/>
                    </c:manualLayout>
                  </c15:layout>
                  <c15:dlblFieldTable/>
                  <c15:showDataLabelsRange val="0"/>
                </c:ext>
                <c:ext xmlns:c16="http://schemas.microsoft.com/office/drawing/2014/chart" uri="{C3380CC4-5D6E-409C-BE32-E72D297353CC}">
                  <c16:uniqueId val="{00000005-080B-4AEC-A296-5F72F521ED18}"/>
                </c:ext>
              </c:extLst>
            </c:dLbl>
            <c:spPr>
              <a:solidFill>
                <a:sysClr val="window" lastClr="FFFFFF">
                  <a:alpha val="90000"/>
                </a:sysClr>
              </a:solidFill>
              <a:ln w="12700" cap="flat" cmpd="sng" algn="ctr">
                <a:solidFill>
                  <a:srgbClr val="70AD47"/>
                </a:solidFill>
                <a:round/>
              </a:ln>
              <a:effectLst>
                <a:outerShdw blurRad="50800" dist="38100" dir="2700000" algn="tl" rotWithShape="0">
                  <a:srgbClr val="70AD47">
                    <a:lumMod val="75000"/>
                    <a:alpha val="40000"/>
                  </a:srgbClr>
                </a:outerShdw>
              </a:effectLst>
            </c:spPr>
            <c:txPr>
              <a:bodyPr rot="0" spcFirstLastPara="1" vertOverflow="clip" horzOverflow="clip" vert="horz" wrap="square" lIns="38100" tIns="19050" rIns="38100" bIns="19050" anchor="ctr" anchorCtr="1">
                <a:spAutoFit/>
              </a:bodyPr>
              <a:lstStyle/>
              <a:p>
                <a:pPr>
                  <a:defRPr sz="950" b="0" i="0" u="none" strike="noStrike" kern="1200" baseline="0">
                    <a:solidFill>
                      <a:schemeClr val="accent6"/>
                    </a:solidFill>
                    <a:effectLst/>
                    <a:latin typeface="+mn-lt"/>
                    <a:ea typeface="+mn-ea"/>
                    <a:cs typeface="+mn-cs"/>
                  </a:defRPr>
                </a:pPr>
                <a:endParaRPr lang="ru-RU"/>
              </a:p>
            </c:txPr>
            <c:dLblPos val="inEnd"/>
            <c:showLegendKey val="0"/>
            <c:showVal val="0"/>
            <c:showCatName val="1"/>
            <c:showSerName val="0"/>
            <c:showPercent val="1"/>
            <c:showBubbleSize val="0"/>
            <c:showLeaderLines val="1"/>
            <c:leaderLines>
              <c:spPr>
                <a:ln w="9525">
                  <a:solidFill>
                    <a:schemeClr val="tx1">
                      <a:lumMod val="35000"/>
                      <a:lumOff val="65000"/>
                    </a:schemeClr>
                  </a:solidFill>
                </a:ln>
                <a:effectLst/>
              </c:spPr>
            </c:leaderLines>
            <c:extLst>
              <c:ext xmlns:c15="http://schemas.microsoft.com/office/drawing/2012/chart" uri="{CE6537A1-D6FC-4f65-9D91-7224C49458BB}"/>
            </c:extLst>
          </c:dLbls>
          <c:cat>
            <c:strRef>
              <c:f>Лист1!$A$2:$A$4</c:f>
              <c:strCache>
                <c:ptCount val="3"/>
                <c:pt idx="0">
                  <c:v>Налог на доходы физических лиц с доходов</c:v>
                </c:pt>
                <c:pt idx="1">
                  <c:v>Доходы от оказания платных услуг (работ) и компенсации затрат государства </c:v>
                </c:pt>
                <c:pt idx="2">
                  <c:v>Безвозмездные поступления от других бюджетов бюджетной системы РФ</c:v>
                </c:pt>
              </c:strCache>
            </c:strRef>
          </c:cat>
          <c:val>
            <c:numRef>
              <c:f>Лист1!$B$2:$B$4</c:f>
              <c:numCache>
                <c:formatCode>#,##0.0</c:formatCode>
                <c:ptCount val="3"/>
                <c:pt idx="0">
                  <c:v>5669</c:v>
                </c:pt>
                <c:pt idx="1">
                  <c:v>1876</c:v>
                </c:pt>
                <c:pt idx="2">
                  <c:v>106925.8</c:v>
                </c:pt>
              </c:numCache>
            </c:numRef>
          </c:val>
          <c:extLst>
            <c:ext xmlns:c16="http://schemas.microsoft.com/office/drawing/2014/chart" uri="{C3380CC4-5D6E-409C-BE32-E72D297353CC}">
              <c16:uniqueId val="{00000006-080B-4AEC-A296-5F72F521ED18}"/>
            </c:ext>
          </c:extLst>
        </c:ser>
        <c:dLbls>
          <c:dLblPos val="inEnd"/>
          <c:showLegendKey val="0"/>
          <c:showVal val="0"/>
          <c:showCatName val="1"/>
          <c:showSerName val="0"/>
          <c:showPercent val="0"/>
          <c:showBubbleSize val="0"/>
          <c:showLeaderLines val="1"/>
        </c:dLbls>
      </c:pie3DChart>
      <c:spPr>
        <a:noFill/>
        <a:ln w="25400">
          <a:noFill/>
        </a:ln>
        <a:effectLst/>
      </c:spPr>
    </c:plotArea>
    <c:plotVisOnly val="1"/>
    <c:dispBlanksAs val="gap"/>
    <c:showDLblsOverMax val="0"/>
  </c:chart>
  <c:spPr>
    <a:noFill/>
    <a:ln>
      <a:noFill/>
    </a:ln>
    <a:effectLst/>
  </c:spPr>
  <c:txPr>
    <a:bodyPr/>
    <a:lstStyle/>
    <a:p>
      <a:pPr>
        <a:defRPr/>
      </a:pPr>
      <a:endParaRPr lang="ru-RU"/>
    </a:p>
  </c:txPr>
  <c:externalData r:id="rId4">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3">
  <cs:axisTitle>
    <cs:lnRef idx="0"/>
    <cs:fillRef idx="0"/>
    <cs:effectRef idx="0"/>
    <cs:fontRef idx="minor">
      <a:schemeClr val="tx1">
        <a:lumMod val="50000"/>
        <a:lumOff val="50000"/>
      </a:schemeClr>
    </cs:fontRef>
    <cs:defRPr sz="900" kern="1200"/>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styleClr val="auto"/>
    </cs:lnRef>
    <cs:fillRef idx="0"/>
    <cs:effectRef idx="0">
      <cs:styleClr val="auto"/>
    </cs:effectRef>
    <cs:fontRef idx="minor">
      <cs:styleClr val="auto"/>
    </cs:fontRef>
    <cs:spPr>
      <a:solidFill>
        <a:schemeClr val="lt1">
          <a:alpha val="90000"/>
        </a:schemeClr>
      </a:solidFill>
      <a:ln w="12700" cap="flat" cmpd="sng" algn="ctr">
        <a:solidFill>
          <a:schemeClr val="phClr"/>
        </a:solidFill>
        <a:round/>
      </a:ln>
      <a:effectLst>
        <a:outerShdw blurRad="50800" dist="38100" dir="2700000" algn="tl" rotWithShape="0">
          <a:schemeClr val="phClr">
            <a:lumMod val="75000"/>
            <a:alpha val="40000"/>
          </a:schemeClr>
        </a:outerShdw>
      </a:effectLst>
    </cs:spPr>
    <cs:defRPr sz="1000" b="0" i="0" u="none" strike="noStrike" kern="1200" baseline="0">
      <a:effectLst/>
    </cs:defRPr>
    <cs:bodyPr rot="0" spcFirstLastPara="1" vertOverflow="clip" horzOverflow="clip" vert="horz" wrap="square" lIns="38100" tIns="19050" rIns="38100" bIns="19050" anchor="ctr" anchorCtr="1">
      <a:spAutoFit/>
    </cs:bodyPr>
  </cs:dataLabel>
  <cs:dataLabelCallout>
    <cs:lnRef idx="0">
      <cs:styleClr val="auto"/>
    </cs:lnRef>
    <cs:fillRef idx="0"/>
    <cs:effectRef idx="0">
      <cs:styleClr val="auto"/>
    </cs:effectRef>
    <cs:fontRef idx="minor">
      <cs:styleClr val="auto"/>
    </cs:fontRef>
    <cs:spPr>
      <a:solidFill>
        <a:schemeClr val="lt1">
          <a:alpha val="90000"/>
        </a:schemeClr>
      </a:solidFill>
      <a:ln w="12700" cap="flat" cmpd="sng" algn="ctr">
        <a:solidFill>
          <a:schemeClr val="phClr"/>
        </a:solidFill>
        <a:round/>
      </a:ln>
      <a:effectLst>
        <a:outerShdw blurRad="50800" dist="38100" dir="2700000" algn="tl" rotWithShape="0">
          <a:schemeClr val="phClr">
            <a:lumMod val="75000"/>
            <a:alpha val="40000"/>
          </a:schemeClr>
        </a:outerShdw>
      </a:effectLst>
    </cs:spPr>
    <cs:defRPr sz="1000" b="0" i="0" u="none" strike="noStrike" kern="1200" baseline="0">
      <a:effectLst/>
    </cs:defRPr>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alpha val="70000"/>
        </a:schemeClr>
      </a:solidFill>
    </cs:spPr>
  </cs:dataPoint>
  <cs:dataPoint3D>
    <cs:lnRef idx="0">
      <cs:styleClr val="auto"/>
    </cs:lnRef>
    <cs:fillRef idx="0">
      <cs:styleClr val="auto"/>
    </cs:fillRef>
    <cs:effectRef idx="0">
      <cs:styleClr val="auto"/>
    </cs:effectRef>
    <cs:fontRef idx="minor">
      <a:schemeClr val="tx1"/>
    </cs:fontRef>
    <cs:spPr>
      <a:solidFill>
        <a:schemeClr val="phClr">
          <a:alpha val="90000"/>
        </a:schemeClr>
      </a:solidFill>
      <a:ln w="19050">
        <a:solidFill>
          <a:schemeClr val="phClr">
            <a:lumMod val="75000"/>
          </a:schemeClr>
        </a:solidFill>
      </a:ln>
      <a:effectLst>
        <a:innerShdw blurRad="114300">
          <a:schemeClr val="phClr">
            <a:lumMod val="75000"/>
          </a:schemeClr>
        </a:innerShdw>
      </a:effectLst>
      <a:scene3d>
        <a:camera prst="orthographicFront"/>
        <a:lightRig rig="threePt" dir="t"/>
      </a:scene3d>
      <a:sp3d contourW="19050" prstMaterial="flat">
        <a:contourClr>
          <a:schemeClr val="accent4">
            <a:lumMod val="75000"/>
          </a:schemeClr>
        </a:contourClr>
      </a:sp3d>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800" b="1" kern="1200" cap="all"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900" kern="1200" spc="20" baseline="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731F638-4944-444C-B571-3B53BCE901A1}" type="datetimeFigureOut">
              <a:rPr lang="ru-RU" smtClean="0"/>
              <a:t>20.01.2021</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086D567-24DF-43F2-BDA6-A70B0B595291}" type="slidenum">
              <a:rPr lang="ru-RU" smtClean="0"/>
              <a:t>‹#›</a:t>
            </a:fld>
            <a:endParaRPr lang="ru-RU"/>
          </a:p>
        </p:txBody>
      </p:sp>
    </p:spTree>
    <p:extLst>
      <p:ext uri="{BB962C8B-B14F-4D97-AF65-F5344CB8AC3E}">
        <p14:creationId xmlns:p14="http://schemas.microsoft.com/office/powerpoint/2010/main" val="1397340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086D567-24DF-43F2-BDA6-A70B0B595291}" type="slidenum">
              <a:rPr lang="ru-RU" smtClean="0"/>
              <a:t>1</a:t>
            </a:fld>
            <a:endParaRPr lang="ru-RU"/>
          </a:p>
        </p:txBody>
      </p:sp>
    </p:spTree>
    <p:extLst>
      <p:ext uri="{BB962C8B-B14F-4D97-AF65-F5344CB8AC3E}">
        <p14:creationId xmlns:p14="http://schemas.microsoft.com/office/powerpoint/2010/main" val="21663637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9086D567-24DF-43F2-BDA6-A70B0B595291}" type="slidenum">
              <a:rPr lang="ru-RU" smtClean="0"/>
              <a:t>2</a:t>
            </a:fld>
            <a:endParaRPr lang="ru-RU"/>
          </a:p>
        </p:txBody>
      </p:sp>
    </p:spTree>
    <p:extLst>
      <p:ext uri="{BB962C8B-B14F-4D97-AF65-F5344CB8AC3E}">
        <p14:creationId xmlns:p14="http://schemas.microsoft.com/office/powerpoint/2010/main" val="32198989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9086D567-24DF-43F2-BDA6-A70B0B595291}" type="slidenum">
              <a:rPr lang="ru-RU" smtClean="0"/>
              <a:t>4</a:t>
            </a:fld>
            <a:endParaRPr lang="ru-RU"/>
          </a:p>
        </p:txBody>
      </p:sp>
    </p:spTree>
    <p:extLst>
      <p:ext uri="{BB962C8B-B14F-4D97-AF65-F5344CB8AC3E}">
        <p14:creationId xmlns:p14="http://schemas.microsoft.com/office/powerpoint/2010/main" val="22366910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9086D567-24DF-43F2-BDA6-A70B0B595291}" type="slidenum">
              <a:rPr lang="ru-RU" smtClean="0"/>
              <a:t>7</a:t>
            </a:fld>
            <a:endParaRPr lang="ru-RU"/>
          </a:p>
        </p:txBody>
      </p:sp>
    </p:spTree>
    <p:extLst>
      <p:ext uri="{BB962C8B-B14F-4D97-AF65-F5344CB8AC3E}">
        <p14:creationId xmlns:p14="http://schemas.microsoft.com/office/powerpoint/2010/main" val="21036143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9086D567-24DF-43F2-BDA6-A70B0B595291}" type="slidenum">
              <a:rPr lang="ru-RU" smtClean="0"/>
              <a:t>10</a:t>
            </a:fld>
            <a:endParaRPr lang="ru-RU"/>
          </a:p>
        </p:txBody>
      </p:sp>
    </p:spTree>
    <p:extLst>
      <p:ext uri="{BB962C8B-B14F-4D97-AF65-F5344CB8AC3E}">
        <p14:creationId xmlns:p14="http://schemas.microsoft.com/office/powerpoint/2010/main" val="14139968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2D2DED01-803F-4EC9-B688-BAFC59E5FEE8}" type="datetimeFigureOut">
              <a:rPr lang="ru-RU" smtClean="0"/>
              <a:t>20.01.2021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7496F0B-26EB-4585-B1D2-A6A2820E23AC}" type="slidenum">
              <a:rPr lang="ru-RU" smtClean="0"/>
              <a:t>‹#›</a:t>
            </a:fld>
            <a:endParaRPr lang="ru-RU"/>
          </a:p>
        </p:txBody>
      </p:sp>
    </p:spTree>
    <p:extLst>
      <p:ext uri="{BB962C8B-B14F-4D97-AF65-F5344CB8AC3E}">
        <p14:creationId xmlns:p14="http://schemas.microsoft.com/office/powerpoint/2010/main" val="10904045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2D2DED01-803F-4EC9-B688-BAFC59E5FEE8}" type="datetimeFigureOut">
              <a:rPr lang="ru-RU" smtClean="0"/>
              <a:t>20.01.2021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7496F0B-26EB-4585-B1D2-A6A2820E23AC}" type="slidenum">
              <a:rPr lang="ru-RU" smtClean="0"/>
              <a:t>‹#›</a:t>
            </a:fld>
            <a:endParaRPr lang="ru-RU"/>
          </a:p>
        </p:txBody>
      </p:sp>
    </p:spTree>
    <p:extLst>
      <p:ext uri="{BB962C8B-B14F-4D97-AF65-F5344CB8AC3E}">
        <p14:creationId xmlns:p14="http://schemas.microsoft.com/office/powerpoint/2010/main" val="32767970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2D2DED01-803F-4EC9-B688-BAFC59E5FEE8}" type="datetimeFigureOut">
              <a:rPr lang="ru-RU" smtClean="0"/>
              <a:t>20.01.2021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7496F0B-26EB-4585-B1D2-A6A2820E23AC}" type="slidenum">
              <a:rPr lang="ru-RU" smtClean="0"/>
              <a:t>‹#›</a:t>
            </a:fld>
            <a:endParaRPr lang="ru-RU"/>
          </a:p>
        </p:txBody>
      </p:sp>
    </p:spTree>
    <p:extLst>
      <p:ext uri="{BB962C8B-B14F-4D97-AF65-F5344CB8AC3E}">
        <p14:creationId xmlns:p14="http://schemas.microsoft.com/office/powerpoint/2010/main" val="3951376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2D2DED01-803F-4EC9-B688-BAFC59E5FEE8}" type="datetimeFigureOut">
              <a:rPr lang="ru-RU" smtClean="0"/>
              <a:t>20.01.2021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7496F0B-26EB-4585-B1D2-A6A2820E23AC}" type="slidenum">
              <a:rPr lang="ru-RU" smtClean="0"/>
              <a:t>‹#›</a:t>
            </a:fld>
            <a:endParaRPr lang="ru-RU"/>
          </a:p>
        </p:txBody>
      </p:sp>
    </p:spTree>
    <p:extLst>
      <p:ext uri="{BB962C8B-B14F-4D97-AF65-F5344CB8AC3E}">
        <p14:creationId xmlns:p14="http://schemas.microsoft.com/office/powerpoint/2010/main" val="30225279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2D2DED01-803F-4EC9-B688-BAFC59E5FEE8}" type="datetimeFigureOut">
              <a:rPr lang="ru-RU" smtClean="0"/>
              <a:t>20.01.2021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77496F0B-26EB-4585-B1D2-A6A2820E23AC}" type="slidenum">
              <a:rPr lang="ru-RU" smtClean="0"/>
              <a:t>‹#›</a:t>
            </a:fld>
            <a:endParaRPr lang="ru-RU"/>
          </a:p>
        </p:txBody>
      </p:sp>
    </p:spTree>
    <p:extLst>
      <p:ext uri="{BB962C8B-B14F-4D97-AF65-F5344CB8AC3E}">
        <p14:creationId xmlns:p14="http://schemas.microsoft.com/office/powerpoint/2010/main" val="8806014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2D2DED01-803F-4EC9-B688-BAFC59E5FEE8}" type="datetimeFigureOut">
              <a:rPr lang="ru-RU" smtClean="0"/>
              <a:t>20.01.2021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77496F0B-26EB-4585-B1D2-A6A2820E23AC}" type="slidenum">
              <a:rPr lang="ru-RU" smtClean="0"/>
              <a:t>‹#›</a:t>
            </a:fld>
            <a:endParaRPr lang="ru-RU"/>
          </a:p>
        </p:txBody>
      </p:sp>
    </p:spTree>
    <p:extLst>
      <p:ext uri="{BB962C8B-B14F-4D97-AF65-F5344CB8AC3E}">
        <p14:creationId xmlns:p14="http://schemas.microsoft.com/office/powerpoint/2010/main" val="36456339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2DED01-803F-4EC9-B688-BAFC59E5FEE8}" type="datetimeFigureOut">
              <a:rPr lang="ru-RU" smtClean="0"/>
              <a:t>20.01.2021</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77496F0B-26EB-4585-B1D2-A6A2820E23AC}" type="slidenum">
              <a:rPr lang="ru-RU" smtClean="0"/>
              <a:t>‹#›</a:t>
            </a:fld>
            <a:endParaRPr lang="ru-RU"/>
          </a:p>
        </p:txBody>
      </p:sp>
    </p:spTree>
    <p:extLst>
      <p:ext uri="{BB962C8B-B14F-4D97-AF65-F5344CB8AC3E}">
        <p14:creationId xmlns:p14="http://schemas.microsoft.com/office/powerpoint/2010/main" val="9473802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smtClean="0"/>
              <a:t>Образец текста</a:t>
            </a:r>
          </a:p>
        </p:txBody>
      </p:sp>
      <p:sp>
        <p:nvSpPr>
          <p:cNvPr id="5" name="Date Placeholder 4"/>
          <p:cNvSpPr>
            <a:spLocks noGrp="1"/>
          </p:cNvSpPr>
          <p:nvPr>
            <p:ph type="dt" sz="half" idx="10"/>
          </p:nvPr>
        </p:nvSpPr>
        <p:spPr/>
        <p:txBody>
          <a:bodyPr/>
          <a:lstStyle/>
          <a:p>
            <a:fld id="{2D2DED01-803F-4EC9-B688-BAFC59E5FEE8}" type="datetimeFigureOut">
              <a:rPr lang="ru-RU" smtClean="0"/>
              <a:t>20.01.2021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7496F0B-26EB-4585-B1D2-A6A2820E23AC}" type="slidenum">
              <a:rPr lang="ru-RU" smtClean="0"/>
              <a:t>‹#›</a:t>
            </a:fld>
            <a:endParaRPr lang="ru-RU"/>
          </a:p>
        </p:txBody>
      </p:sp>
    </p:spTree>
    <p:extLst>
      <p:ext uri="{BB962C8B-B14F-4D97-AF65-F5344CB8AC3E}">
        <p14:creationId xmlns:p14="http://schemas.microsoft.com/office/powerpoint/2010/main" val="32163088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2D2DED01-803F-4EC9-B688-BAFC59E5FEE8}" type="datetimeFigureOut">
              <a:rPr lang="ru-RU" smtClean="0"/>
              <a:t>20.01.2021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7496F0B-26EB-4585-B1D2-A6A2820E23AC}" type="slidenum">
              <a:rPr lang="ru-RU" smtClean="0"/>
              <a:t>‹#›</a:t>
            </a:fld>
            <a:endParaRPr lang="ru-RU"/>
          </a:p>
        </p:txBody>
      </p:sp>
    </p:spTree>
    <p:extLst>
      <p:ext uri="{BB962C8B-B14F-4D97-AF65-F5344CB8AC3E}">
        <p14:creationId xmlns:p14="http://schemas.microsoft.com/office/powerpoint/2010/main" val="11765538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2D2DED01-803F-4EC9-B688-BAFC59E5FEE8}" type="datetimeFigureOut">
              <a:rPr lang="ru-RU" smtClean="0"/>
              <a:t>20.01.2021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7496F0B-26EB-4585-B1D2-A6A2820E23AC}" type="slidenum">
              <a:rPr lang="ru-RU" smtClean="0"/>
              <a:t>‹#›</a:t>
            </a:fld>
            <a:endParaRPr lang="ru-RU"/>
          </a:p>
        </p:txBody>
      </p:sp>
    </p:spTree>
    <p:extLst>
      <p:ext uri="{BB962C8B-B14F-4D97-AF65-F5344CB8AC3E}">
        <p14:creationId xmlns:p14="http://schemas.microsoft.com/office/powerpoint/2010/main" val="34570785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2D2DED01-803F-4EC9-B688-BAFC59E5FEE8}" type="datetimeFigureOut">
              <a:rPr lang="ru-RU" smtClean="0"/>
              <a:t>20.01.2021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7496F0B-26EB-4585-B1D2-A6A2820E23AC}" type="slidenum">
              <a:rPr lang="ru-RU" smtClean="0"/>
              <a:t>‹#›</a:t>
            </a:fld>
            <a:endParaRPr lang="ru-RU"/>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2875838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2D2DED01-803F-4EC9-B688-BAFC59E5FEE8}" type="datetimeFigureOut">
              <a:rPr lang="ru-RU" smtClean="0"/>
              <a:t>20.01.2021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7496F0B-26EB-4585-B1D2-A6A2820E23AC}" type="slidenum">
              <a:rPr lang="ru-RU" smtClean="0"/>
              <a:t>‹#›</a:t>
            </a:fld>
            <a:endParaRPr lang="ru-RU"/>
          </a:p>
        </p:txBody>
      </p:sp>
    </p:spTree>
    <p:extLst>
      <p:ext uri="{BB962C8B-B14F-4D97-AF65-F5344CB8AC3E}">
        <p14:creationId xmlns:p14="http://schemas.microsoft.com/office/powerpoint/2010/main" val="11260561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2D2DED01-803F-4EC9-B688-BAFC59E5FEE8}" type="datetimeFigureOut">
              <a:rPr lang="ru-RU" smtClean="0"/>
              <a:t>20.01.2021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7496F0B-26EB-4585-B1D2-A6A2820E23AC}" type="slidenum">
              <a:rPr lang="ru-RU" smtClean="0"/>
              <a:t>‹#›</a:t>
            </a:fld>
            <a:endParaRPr lang="ru-RU"/>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1254555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2D2DED01-803F-4EC9-B688-BAFC59E5FEE8}" type="datetimeFigureOut">
              <a:rPr lang="ru-RU" smtClean="0"/>
              <a:t>20.01.2021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7496F0B-26EB-4585-B1D2-A6A2820E23AC}" type="slidenum">
              <a:rPr lang="ru-RU" smtClean="0"/>
              <a:t>‹#›</a:t>
            </a:fld>
            <a:endParaRPr lang="ru-RU"/>
          </a:p>
        </p:txBody>
      </p:sp>
    </p:spTree>
    <p:extLst>
      <p:ext uri="{BB962C8B-B14F-4D97-AF65-F5344CB8AC3E}">
        <p14:creationId xmlns:p14="http://schemas.microsoft.com/office/powerpoint/2010/main" val="35045997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2D2DED01-803F-4EC9-B688-BAFC59E5FEE8}" type="datetimeFigureOut">
              <a:rPr lang="ru-RU" smtClean="0"/>
              <a:t>20.01.2021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7496F0B-26EB-4585-B1D2-A6A2820E23AC}" type="slidenum">
              <a:rPr lang="ru-RU" smtClean="0"/>
              <a:t>‹#›</a:t>
            </a:fld>
            <a:endParaRPr lang="ru-RU"/>
          </a:p>
        </p:txBody>
      </p:sp>
    </p:spTree>
    <p:extLst>
      <p:ext uri="{BB962C8B-B14F-4D97-AF65-F5344CB8AC3E}">
        <p14:creationId xmlns:p14="http://schemas.microsoft.com/office/powerpoint/2010/main" val="10783277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2D2DED01-803F-4EC9-B688-BAFC59E5FEE8}" type="datetimeFigureOut">
              <a:rPr lang="ru-RU" smtClean="0"/>
              <a:t>20.01.2021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7496F0B-26EB-4585-B1D2-A6A2820E23AC}" type="slidenum">
              <a:rPr lang="ru-RU" smtClean="0"/>
              <a:t>‹#›</a:t>
            </a:fld>
            <a:endParaRPr lang="ru-RU"/>
          </a:p>
        </p:txBody>
      </p:sp>
    </p:spTree>
    <p:extLst>
      <p:ext uri="{BB962C8B-B14F-4D97-AF65-F5344CB8AC3E}">
        <p14:creationId xmlns:p14="http://schemas.microsoft.com/office/powerpoint/2010/main" val="7319090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D2DED01-803F-4EC9-B688-BAFC59E5FEE8}" type="datetimeFigureOut">
              <a:rPr lang="ru-RU" smtClean="0"/>
              <a:t>20.01.2021</a:t>
            </a:fld>
            <a:endParaRPr lang="ru-RU"/>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77496F0B-26EB-4585-B1D2-A6A2820E23AC}" type="slidenum">
              <a:rPr lang="ru-RU" smtClean="0"/>
              <a:t>‹#›</a:t>
            </a:fld>
            <a:endParaRPr lang="ru-RU"/>
          </a:p>
        </p:txBody>
      </p:sp>
    </p:spTree>
    <p:extLst>
      <p:ext uri="{BB962C8B-B14F-4D97-AF65-F5344CB8AC3E}">
        <p14:creationId xmlns:p14="http://schemas.microsoft.com/office/powerpoint/2010/main" val="1850643845"/>
      </p:ext>
    </p:extLst>
  </p:cSld>
  <p:clrMap bg1="lt1" tx1="dk1" bg2="lt2" tx2="dk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 id="2147483788" r:id="rId5"/>
    <p:sldLayoutId id="2147483789" r:id="rId6"/>
    <p:sldLayoutId id="2147483790" r:id="rId7"/>
    <p:sldLayoutId id="2147483791" r:id="rId8"/>
    <p:sldLayoutId id="2147483792" r:id="rId9"/>
    <p:sldLayoutId id="2147483793" r:id="rId10"/>
    <p:sldLayoutId id="2147483794" r:id="rId11"/>
    <p:sldLayoutId id="2147483795" r:id="rId12"/>
    <p:sldLayoutId id="2147483796" r:id="rId13"/>
    <p:sldLayoutId id="2147483797" r:id="rId14"/>
    <p:sldLayoutId id="2147483798" r:id="rId15"/>
    <p:sldLayoutId id="214748379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635896" y="476672"/>
            <a:ext cx="4752528" cy="1224136"/>
          </a:xfrm>
        </p:spPr>
        <p:txBody>
          <a:bodyPr>
            <a:normAutofit fontScale="90000"/>
          </a:bodyPr>
          <a:lstStyle/>
          <a:p>
            <a:pPr algn="ctr"/>
            <a:r>
              <a:rPr lang="ru-RU" dirty="0" smtClean="0"/>
              <a:t/>
            </a:r>
            <a:br>
              <a:rPr lang="ru-RU" dirty="0" smtClean="0"/>
            </a:br>
            <a:r>
              <a:rPr lang="ru-RU" dirty="0"/>
              <a:t/>
            </a:r>
            <a:br>
              <a:rPr lang="ru-RU" dirty="0"/>
            </a:br>
            <a:r>
              <a:rPr lang="ru-RU" dirty="0" smtClean="0"/>
              <a:t/>
            </a:r>
            <a:br>
              <a:rPr lang="ru-RU" dirty="0" smtClean="0"/>
            </a:br>
            <a:r>
              <a:rPr lang="ru-RU" sz="2200" i="1" dirty="0" smtClean="0"/>
              <a:t>В</a:t>
            </a:r>
            <a:r>
              <a:rPr lang="ru-RU" sz="2200" i="1" dirty="0"/>
              <a:t>нутригородское м</a:t>
            </a:r>
            <a:r>
              <a:rPr lang="ru-RU" sz="2200" i="1" dirty="0" smtClean="0">
                <a:cs typeface="Aharoni" panose="02010803020104030203" pitchFamily="2" charset="-79"/>
              </a:rPr>
              <a:t>униципальное образование муниципальный округ </a:t>
            </a:r>
            <a:r>
              <a:rPr lang="ru-RU" sz="2700" i="1" dirty="0" smtClean="0">
                <a:cs typeface="Aharoni" panose="02010803020104030203" pitchFamily="2" charset="-79"/>
              </a:rPr>
              <a:t>Княжево</a:t>
            </a:r>
            <a:r>
              <a:rPr lang="ru-RU" sz="2200" i="1" dirty="0">
                <a:cs typeface="Aharoni" panose="02010803020104030203" pitchFamily="2" charset="-79"/>
              </a:rPr>
              <a:t/>
            </a:r>
            <a:br>
              <a:rPr lang="ru-RU" sz="2200" i="1" dirty="0">
                <a:cs typeface="Aharoni" panose="02010803020104030203" pitchFamily="2" charset="-79"/>
              </a:rPr>
            </a:br>
            <a:endParaRPr lang="ru-RU" sz="2200" i="1" dirty="0">
              <a:cs typeface="Aharoni" panose="02010803020104030203" pitchFamily="2" charset="-79"/>
            </a:endParaRPr>
          </a:p>
        </p:txBody>
      </p:sp>
      <p:pic>
        <p:nvPicPr>
          <p:cNvPr id="5" name="Объект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571875" y="2156826"/>
            <a:ext cx="3386138" cy="2242722"/>
          </a:xfrm>
        </p:spPr>
      </p:pic>
      <p:sp>
        <p:nvSpPr>
          <p:cNvPr id="4" name="Текст 3"/>
          <p:cNvSpPr>
            <a:spLocks noGrp="1"/>
          </p:cNvSpPr>
          <p:nvPr>
            <p:ph type="body" sz="half" idx="2"/>
          </p:nvPr>
        </p:nvSpPr>
        <p:spPr>
          <a:xfrm>
            <a:off x="505718" y="2276872"/>
            <a:ext cx="3024335" cy="3849291"/>
          </a:xfrm>
        </p:spPr>
        <p:txBody>
          <a:bodyPr/>
          <a:lstStyle/>
          <a:p>
            <a:endParaRPr lang="ru-RU" dirty="0" smtClean="0"/>
          </a:p>
          <a:p>
            <a:endParaRPr lang="ru-RU" dirty="0"/>
          </a:p>
          <a:p>
            <a:endParaRPr lang="ru-RU" dirty="0" smtClean="0"/>
          </a:p>
          <a:p>
            <a:endParaRPr lang="ru-RU" dirty="0"/>
          </a:p>
          <a:p>
            <a:pPr algn="ctr"/>
            <a:r>
              <a:rPr lang="ru-RU" sz="3600" i="1" dirty="0" smtClean="0"/>
              <a:t>Бюджет для граждан </a:t>
            </a:r>
            <a:endParaRPr lang="ru-RU" sz="3600" i="1" dirty="0"/>
          </a:p>
          <a:p>
            <a:pPr algn="ctr"/>
            <a:r>
              <a:rPr lang="ru-RU" sz="3600" i="1" dirty="0" smtClean="0"/>
              <a:t>2021 год</a:t>
            </a:r>
            <a:endParaRPr lang="ru-RU" sz="3600" i="1" dirty="0"/>
          </a:p>
        </p:txBody>
      </p:sp>
      <p:pic>
        <p:nvPicPr>
          <p:cNvPr id="7" name="Объект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5616" y="332656"/>
            <a:ext cx="1524828" cy="1800000"/>
          </a:xfrm>
          <a:prstGeom prst="rect">
            <a:avLst/>
          </a:prstGeom>
        </p:spPr>
      </p:pic>
    </p:spTree>
    <p:extLst>
      <p:ext uri="{BB962C8B-B14F-4D97-AF65-F5344CB8AC3E}">
        <p14:creationId xmlns:p14="http://schemas.microsoft.com/office/powerpoint/2010/main" val="22385183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dirty="0" smtClean="0"/>
              <a:t>Основные характеристики МО</a:t>
            </a:r>
            <a:endParaRPr lang="ru-RU" sz="3200" dirty="0"/>
          </a:p>
        </p:txBody>
      </p:sp>
      <p:pic>
        <p:nvPicPr>
          <p:cNvPr id="6" name="Объект 5"/>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13390" y="2160588"/>
            <a:ext cx="3080108" cy="3881437"/>
          </a:xfrm>
        </p:spPr>
      </p:pic>
      <p:sp>
        <p:nvSpPr>
          <p:cNvPr id="7" name="Объект 6"/>
          <p:cNvSpPr>
            <a:spLocks noGrp="1"/>
          </p:cNvSpPr>
          <p:nvPr>
            <p:ph sz="half" idx="2"/>
          </p:nvPr>
        </p:nvSpPr>
        <p:spPr/>
        <p:txBody>
          <a:bodyPr>
            <a:normAutofit fontScale="70000" lnSpcReduction="20000"/>
          </a:bodyPr>
          <a:lstStyle/>
          <a:p>
            <a:pPr indent="457200" algn="just">
              <a:buNone/>
            </a:pPr>
            <a:r>
              <a:rPr lang="ru-RU" sz="1400" dirty="0"/>
              <a:t>Муниципальное образование муниципальный округ </a:t>
            </a:r>
            <a:r>
              <a:rPr lang="ru-RU" sz="1400" dirty="0" smtClean="0"/>
              <a:t>Княжево (до </a:t>
            </a:r>
            <a:r>
              <a:rPr lang="ru-RU" sz="1400" dirty="0"/>
              <a:t>2011 года – МО №25) расположено в Кировском районе Санкт-Петербурга. Находится в густонаселенном районе, по территории округа проходят оживленные транспортные артерии. Численность населения на 1 января </a:t>
            </a:r>
            <a:r>
              <a:rPr lang="ru-RU" sz="1400" dirty="0" smtClean="0"/>
              <a:t>2021 </a:t>
            </a:r>
            <a:r>
              <a:rPr lang="ru-RU" sz="1400" dirty="0"/>
              <a:t>года, по данным </a:t>
            </a:r>
            <a:r>
              <a:rPr lang="ru-RU" sz="1400" dirty="0" smtClean="0"/>
              <a:t>Петростата, </a:t>
            </a:r>
            <a:r>
              <a:rPr lang="ru-RU" sz="1400" dirty="0"/>
              <a:t>составляет 60 </a:t>
            </a:r>
            <a:r>
              <a:rPr lang="ru-RU" sz="1400" dirty="0" smtClean="0"/>
              <a:t>507 </a:t>
            </a:r>
            <a:r>
              <a:rPr lang="ru-RU" sz="1400" dirty="0"/>
              <a:t>человека, или около 18% общей </a:t>
            </a:r>
            <a:r>
              <a:rPr lang="ru-RU" sz="1400" dirty="0" smtClean="0"/>
              <a:t>численности </a:t>
            </a:r>
            <a:r>
              <a:rPr lang="ru-RU" sz="1400" dirty="0"/>
              <a:t>населения Кировского района</a:t>
            </a:r>
            <a:r>
              <a:rPr lang="ru-RU" sz="1400" dirty="0" smtClean="0"/>
              <a:t>.</a:t>
            </a:r>
          </a:p>
          <a:p>
            <a:pPr indent="457200" algn="just">
              <a:buNone/>
            </a:pPr>
            <a:r>
              <a:rPr lang="ru-RU" sz="1400" dirty="0"/>
              <a:t>На территории МО Княжево расположены 11 школ, 13 детских садов, Центр для детей-сирот и детей, оставшихся без попечения родителей «Центр содействия семейному воспитанию № 6», Дворец детского и юношеского творчества Кировского района, четыре подростково-молодежных клуба.</a:t>
            </a:r>
          </a:p>
          <a:p>
            <a:pPr indent="457200" algn="just">
              <a:buNone/>
            </a:pPr>
            <a:endParaRPr lang="ru-RU" sz="1400" dirty="0"/>
          </a:p>
          <a:p>
            <a:pPr indent="457200" algn="just">
              <a:buNone/>
            </a:pPr>
            <a:r>
              <a:rPr lang="ru-RU" sz="1400" dirty="0"/>
              <a:t>На территории округа также располагаются Городская поликлиника №43, Женская консультация №20, Детская поликлиника №38, Стоматологическая поликлиника №11.</a:t>
            </a:r>
          </a:p>
        </p:txBody>
      </p:sp>
    </p:spTree>
    <p:extLst>
      <p:ext uri="{BB962C8B-B14F-4D97-AF65-F5344CB8AC3E}">
        <p14:creationId xmlns:p14="http://schemas.microsoft.com/office/powerpoint/2010/main" val="4923102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normAutofit fontScale="90000"/>
          </a:bodyPr>
          <a:lstStyle/>
          <a:p>
            <a:pPr algn="ctr"/>
            <a:r>
              <a:rPr lang="ru-RU" dirty="0" smtClean="0"/>
              <a:t>Основные показатели социально-экономического развития</a:t>
            </a:r>
            <a:endParaRPr lang="ru-RU" dirty="0"/>
          </a:p>
        </p:txBody>
      </p:sp>
      <p:sp>
        <p:nvSpPr>
          <p:cNvPr id="5" name="Rectangle 1"/>
          <p:cNvSpPr>
            <a:spLocks noChangeArrowheads="1"/>
          </p:cNvSpPr>
          <p:nvPr/>
        </p:nvSpPr>
        <p:spPr bwMode="auto">
          <a:xfrm>
            <a:off x="1576388" y="249078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alt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3" name="Rectangle 1"/>
          <p:cNvSpPr>
            <a:spLocks noChangeArrowheads="1"/>
          </p:cNvSpPr>
          <p:nvPr/>
        </p:nvSpPr>
        <p:spPr bwMode="auto">
          <a:xfrm>
            <a:off x="768350" y="263842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6" name="Таблица 5"/>
          <p:cNvGraphicFramePr>
            <a:graphicFrameLocks noGrp="1"/>
          </p:cNvGraphicFramePr>
          <p:nvPr>
            <p:extLst>
              <p:ext uri="{D42A27DB-BD31-4B8C-83A1-F6EECF244321}">
                <p14:modId xmlns:p14="http://schemas.microsoft.com/office/powerpoint/2010/main" val="3224068447"/>
              </p:ext>
            </p:extLst>
          </p:nvPr>
        </p:nvGraphicFramePr>
        <p:xfrm>
          <a:off x="395536" y="2420887"/>
          <a:ext cx="6912768" cy="3600400"/>
        </p:xfrm>
        <a:graphic>
          <a:graphicData uri="http://schemas.openxmlformats.org/drawingml/2006/table">
            <a:tbl>
              <a:tblPr firstRow="1" firstCol="1" bandRow="1">
                <a:tableStyleId>{5C22544A-7EE6-4342-B048-85BDC9FD1C3A}</a:tableStyleId>
              </a:tblPr>
              <a:tblGrid>
                <a:gridCol w="425860">
                  <a:extLst>
                    <a:ext uri="{9D8B030D-6E8A-4147-A177-3AD203B41FA5}">
                      <a16:colId xmlns:a16="http://schemas.microsoft.com/office/drawing/2014/main" val="341831690"/>
                    </a:ext>
                  </a:extLst>
                </a:gridCol>
                <a:gridCol w="1878153">
                  <a:extLst>
                    <a:ext uri="{9D8B030D-6E8A-4147-A177-3AD203B41FA5}">
                      <a16:colId xmlns:a16="http://schemas.microsoft.com/office/drawing/2014/main" val="4130330592"/>
                    </a:ext>
                  </a:extLst>
                </a:gridCol>
                <a:gridCol w="784747">
                  <a:extLst>
                    <a:ext uri="{9D8B030D-6E8A-4147-A177-3AD203B41FA5}">
                      <a16:colId xmlns:a16="http://schemas.microsoft.com/office/drawing/2014/main" val="2220600149"/>
                    </a:ext>
                  </a:extLst>
                </a:gridCol>
                <a:gridCol w="703216">
                  <a:extLst>
                    <a:ext uri="{9D8B030D-6E8A-4147-A177-3AD203B41FA5}">
                      <a16:colId xmlns:a16="http://schemas.microsoft.com/office/drawing/2014/main" val="3204755544"/>
                    </a:ext>
                  </a:extLst>
                </a:gridCol>
                <a:gridCol w="779652">
                  <a:extLst>
                    <a:ext uri="{9D8B030D-6E8A-4147-A177-3AD203B41FA5}">
                      <a16:colId xmlns:a16="http://schemas.microsoft.com/office/drawing/2014/main" val="2047681900"/>
                    </a:ext>
                  </a:extLst>
                </a:gridCol>
                <a:gridCol w="780380">
                  <a:extLst>
                    <a:ext uri="{9D8B030D-6E8A-4147-A177-3AD203B41FA5}">
                      <a16:colId xmlns:a16="http://schemas.microsoft.com/office/drawing/2014/main" val="1713724972"/>
                    </a:ext>
                  </a:extLst>
                </a:gridCol>
                <a:gridCol w="780380">
                  <a:extLst>
                    <a:ext uri="{9D8B030D-6E8A-4147-A177-3AD203B41FA5}">
                      <a16:colId xmlns:a16="http://schemas.microsoft.com/office/drawing/2014/main" val="135732024"/>
                    </a:ext>
                  </a:extLst>
                </a:gridCol>
                <a:gridCol w="780380">
                  <a:extLst>
                    <a:ext uri="{9D8B030D-6E8A-4147-A177-3AD203B41FA5}">
                      <a16:colId xmlns:a16="http://schemas.microsoft.com/office/drawing/2014/main" val="2478490798"/>
                    </a:ext>
                  </a:extLst>
                </a:gridCol>
              </a:tblGrid>
              <a:tr h="635364">
                <a:tc>
                  <a:txBody>
                    <a:bodyPr/>
                    <a:lstStyle/>
                    <a:p>
                      <a:pPr marR="28575" algn="just">
                        <a:spcAft>
                          <a:spcPts val="0"/>
                        </a:spcAft>
                      </a:pPr>
                      <a:r>
                        <a:rPr lang="ru-RU" sz="1200">
                          <a:effectLst/>
                        </a:rPr>
                        <a:t>№ п/п</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a:effectLst/>
                        </a:rPr>
                        <a:t>Показатели</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dirty="0" smtClean="0">
                          <a:effectLst/>
                        </a:rPr>
                        <a:t>2018</a:t>
                      </a:r>
                      <a:endParaRPr lang="ru-RU" sz="1200" dirty="0">
                        <a:effectLst/>
                      </a:endParaRPr>
                    </a:p>
                    <a:p>
                      <a:pPr marR="28575" algn="just">
                        <a:spcAft>
                          <a:spcPts val="0"/>
                        </a:spcAft>
                      </a:pPr>
                      <a:r>
                        <a:rPr lang="ru-RU" sz="1200" dirty="0">
                          <a:effectLst/>
                        </a:rPr>
                        <a:t> </a:t>
                      </a:r>
                      <a:endParaRPr lang="ru-RU"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dirty="0" smtClean="0">
                          <a:effectLst/>
                        </a:rPr>
                        <a:t>2019</a:t>
                      </a:r>
                      <a:endParaRPr lang="ru-RU" sz="1200" dirty="0">
                        <a:effectLst/>
                      </a:endParaRPr>
                    </a:p>
                    <a:p>
                      <a:pPr marR="28575" algn="just">
                        <a:spcAft>
                          <a:spcPts val="0"/>
                        </a:spcAft>
                      </a:pPr>
                      <a:r>
                        <a:rPr lang="ru-RU" sz="1200" dirty="0">
                          <a:effectLst/>
                        </a:rPr>
                        <a:t> </a:t>
                      </a:r>
                      <a:endParaRPr lang="ru-RU"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dirty="0" smtClean="0">
                          <a:effectLst/>
                        </a:rPr>
                        <a:t>2020</a:t>
                      </a:r>
                      <a:endParaRPr lang="ru-RU" sz="1200" dirty="0">
                        <a:effectLst/>
                      </a:endParaRPr>
                    </a:p>
                    <a:p>
                      <a:pPr marR="28575" algn="just">
                        <a:spcAft>
                          <a:spcPts val="0"/>
                        </a:spcAft>
                      </a:pPr>
                      <a:r>
                        <a:rPr lang="ru-RU" sz="1200" dirty="0" smtClean="0">
                          <a:effectLst/>
                        </a:rPr>
                        <a:t>Оценка</a:t>
                      </a:r>
                      <a:endParaRPr lang="ru-RU"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dirty="0" smtClean="0">
                          <a:effectLst/>
                        </a:rPr>
                        <a:t>2021</a:t>
                      </a:r>
                      <a:endParaRPr lang="ru-RU" sz="1200" dirty="0">
                        <a:effectLst/>
                      </a:endParaRPr>
                    </a:p>
                    <a:p>
                      <a:pPr marR="28575" algn="just">
                        <a:spcAft>
                          <a:spcPts val="0"/>
                        </a:spcAft>
                      </a:pPr>
                      <a:r>
                        <a:rPr lang="ru-RU" sz="1200" dirty="0">
                          <a:effectLst/>
                        </a:rPr>
                        <a:t>прогноз</a:t>
                      </a:r>
                      <a:endParaRPr lang="ru-RU"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dirty="0" smtClean="0">
                          <a:effectLst/>
                        </a:rPr>
                        <a:t>2022</a:t>
                      </a:r>
                      <a:endParaRPr lang="ru-RU" sz="1200" dirty="0">
                        <a:effectLst/>
                      </a:endParaRPr>
                    </a:p>
                    <a:p>
                      <a:pPr marR="28575" algn="just">
                        <a:spcAft>
                          <a:spcPts val="0"/>
                        </a:spcAft>
                      </a:pPr>
                      <a:r>
                        <a:rPr lang="ru-RU" sz="1200" dirty="0">
                          <a:effectLst/>
                        </a:rPr>
                        <a:t>прогноз</a:t>
                      </a:r>
                      <a:endParaRPr lang="ru-RU"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dirty="0" smtClean="0">
                          <a:effectLst/>
                        </a:rPr>
                        <a:t>2023</a:t>
                      </a:r>
                      <a:endParaRPr lang="ru-RU" sz="1200" dirty="0">
                        <a:effectLst/>
                      </a:endParaRPr>
                    </a:p>
                    <a:p>
                      <a:pPr marR="28575" algn="just">
                        <a:spcAft>
                          <a:spcPts val="0"/>
                        </a:spcAft>
                      </a:pPr>
                      <a:r>
                        <a:rPr lang="ru-RU" sz="1200" dirty="0">
                          <a:effectLst/>
                        </a:rPr>
                        <a:t>прогноз</a:t>
                      </a:r>
                      <a:endParaRPr lang="ru-RU" sz="12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774228727"/>
                  </a:ext>
                </a:extLst>
              </a:tr>
              <a:tr h="1058941">
                <a:tc>
                  <a:txBody>
                    <a:bodyPr/>
                    <a:lstStyle/>
                    <a:p>
                      <a:pPr marR="28575" algn="just">
                        <a:spcAft>
                          <a:spcPts val="0"/>
                        </a:spcAft>
                      </a:pPr>
                      <a:r>
                        <a:rPr lang="ru-RU" sz="1200">
                          <a:effectLst/>
                        </a:rPr>
                        <a:t>1</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a:effectLst/>
                        </a:rPr>
                        <a:t>Численность населения муниципального образования (тыс.чел.)</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400" dirty="0">
                          <a:effectLst/>
                          <a:latin typeface="Times New Roman" panose="02020603050405020304" pitchFamily="18" charset="0"/>
                          <a:ea typeface="Times New Roman" panose="02020603050405020304" pitchFamily="18" charset="0"/>
                        </a:rPr>
                        <a:t>60654</a:t>
                      </a:r>
                    </a:p>
                  </a:txBody>
                  <a:tcPr marL="68580" marR="68580" marT="0" marB="0"/>
                </a:tc>
                <a:tc>
                  <a:txBody>
                    <a:bodyPr/>
                    <a:lstStyle/>
                    <a:p>
                      <a:pPr marR="28575" algn="just">
                        <a:spcAft>
                          <a:spcPts val="0"/>
                        </a:spcAft>
                      </a:pPr>
                      <a:r>
                        <a:rPr lang="ru-RU" sz="1400" dirty="0">
                          <a:effectLst/>
                          <a:latin typeface="Times New Roman" panose="02020603050405020304" pitchFamily="18" charset="0"/>
                          <a:ea typeface="Times New Roman" panose="02020603050405020304" pitchFamily="18" charset="0"/>
                        </a:rPr>
                        <a:t>60507</a:t>
                      </a:r>
                    </a:p>
                    <a:p>
                      <a:pPr marR="28575" algn="just">
                        <a:spcAft>
                          <a:spcPts val="0"/>
                        </a:spcAft>
                      </a:pPr>
                      <a:r>
                        <a:rPr lang="ru-RU" sz="1400" dirty="0">
                          <a:effectLst/>
                          <a:latin typeface="Times New Roman" panose="02020603050405020304" pitchFamily="18" charset="0"/>
                          <a:ea typeface="Times New Roman" panose="02020603050405020304" pitchFamily="18" charset="0"/>
                        </a:rPr>
                        <a:t> </a:t>
                      </a:r>
                    </a:p>
                  </a:txBody>
                  <a:tcPr marL="68580" marR="68580" marT="0" marB="0"/>
                </a:tc>
                <a:tc>
                  <a:txBody>
                    <a:bodyPr/>
                    <a:lstStyle/>
                    <a:p>
                      <a:pPr marR="28575" algn="just">
                        <a:spcAft>
                          <a:spcPts val="0"/>
                        </a:spcAft>
                      </a:pPr>
                      <a:r>
                        <a:rPr lang="ru-RU" sz="1400" dirty="0">
                          <a:effectLst/>
                          <a:latin typeface="Times New Roman" panose="02020603050405020304" pitchFamily="18" charset="0"/>
                          <a:ea typeface="Times New Roman" panose="02020603050405020304" pitchFamily="18" charset="0"/>
                        </a:rPr>
                        <a:t>60 507</a:t>
                      </a:r>
                    </a:p>
                  </a:txBody>
                  <a:tcPr marL="68580" marR="68580" marT="0" marB="0"/>
                </a:tc>
                <a:tc>
                  <a:txBody>
                    <a:bodyPr/>
                    <a:lstStyle/>
                    <a:p>
                      <a:pPr marR="28575" algn="just">
                        <a:spcAft>
                          <a:spcPts val="0"/>
                        </a:spcAft>
                      </a:pPr>
                      <a:r>
                        <a:rPr lang="ru-RU" sz="1400" dirty="0">
                          <a:effectLst/>
                          <a:latin typeface="Times New Roman" panose="02020603050405020304" pitchFamily="18" charset="0"/>
                          <a:ea typeface="Times New Roman" panose="02020603050405020304" pitchFamily="18" charset="0"/>
                        </a:rPr>
                        <a:t>62 909</a:t>
                      </a:r>
                    </a:p>
                  </a:txBody>
                  <a:tcPr marL="68580" marR="68580" marT="0" marB="0"/>
                </a:tc>
                <a:tc>
                  <a:txBody>
                    <a:bodyPr/>
                    <a:lstStyle/>
                    <a:p>
                      <a:pPr marR="28575" algn="just">
                        <a:spcAft>
                          <a:spcPts val="0"/>
                        </a:spcAft>
                      </a:pPr>
                      <a:r>
                        <a:rPr lang="ru-RU" sz="1400" dirty="0">
                          <a:effectLst/>
                          <a:latin typeface="Times New Roman" panose="02020603050405020304" pitchFamily="18" charset="0"/>
                          <a:ea typeface="Times New Roman" panose="02020603050405020304" pitchFamily="18" charset="0"/>
                        </a:rPr>
                        <a:t>65 356</a:t>
                      </a:r>
                    </a:p>
                  </a:txBody>
                  <a:tcPr marL="68580" marR="68580" marT="0" marB="0"/>
                </a:tc>
                <a:tc>
                  <a:txBody>
                    <a:bodyPr/>
                    <a:lstStyle/>
                    <a:p>
                      <a:pPr marR="28575" algn="just">
                        <a:spcAft>
                          <a:spcPts val="0"/>
                        </a:spcAft>
                      </a:pPr>
                      <a:r>
                        <a:rPr lang="ru-RU" sz="1400">
                          <a:effectLst/>
                          <a:latin typeface="Times New Roman" panose="02020603050405020304" pitchFamily="18" charset="0"/>
                          <a:ea typeface="Times New Roman" panose="02020603050405020304" pitchFamily="18" charset="0"/>
                        </a:rPr>
                        <a:t>68 023</a:t>
                      </a:r>
                    </a:p>
                  </a:txBody>
                  <a:tcPr marL="68580" marR="68580" marT="0" marB="0"/>
                </a:tc>
                <a:extLst>
                  <a:ext uri="{0D108BD9-81ED-4DB2-BD59-A6C34878D82A}">
                    <a16:rowId xmlns:a16="http://schemas.microsoft.com/office/drawing/2014/main" val="2918771496"/>
                  </a:ext>
                </a:extLst>
              </a:tr>
              <a:tr h="423577">
                <a:tc>
                  <a:txBody>
                    <a:bodyPr/>
                    <a:lstStyle/>
                    <a:p>
                      <a:pPr marR="28575" algn="just">
                        <a:spcAft>
                          <a:spcPts val="0"/>
                        </a:spcAft>
                      </a:pPr>
                      <a:r>
                        <a:rPr lang="ru-RU" sz="1200">
                          <a:effectLst/>
                        </a:rPr>
                        <a:t>2</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a:effectLst/>
                        </a:rPr>
                        <a:t>Доходы местного бюджета (млн.руб.)</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400">
                          <a:effectLst/>
                          <a:latin typeface="Times New Roman" panose="02020603050405020304" pitchFamily="18" charset="0"/>
                          <a:ea typeface="Times New Roman" panose="02020603050405020304" pitchFamily="18" charset="0"/>
                        </a:rPr>
                        <a:t>128,2</a:t>
                      </a:r>
                    </a:p>
                  </a:txBody>
                  <a:tcPr marL="68580" marR="68580" marT="0" marB="0"/>
                </a:tc>
                <a:tc>
                  <a:txBody>
                    <a:bodyPr/>
                    <a:lstStyle/>
                    <a:p>
                      <a:pPr marR="28575" algn="just">
                        <a:spcAft>
                          <a:spcPts val="0"/>
                        </a:spcAft>
                      </a:pPr>
                      <a:r>
                        <a:rPr lang="ru-RU" sz="1400">
                          <a:effectLst/>
                          <a:latin typeface="Times New Roman" panose="02020603050405020304" pitchFamily="18" charset="0"/>
                          <a:ea typeface="Times New Roman" panose="02020603050405020304" pitchFamily="18" charset="0"/>
                        </a:rPr>
                        <a:t>139,3</a:t>
                      </a:r>
                    </a:p>
                  </a:txBody>
                  <a:tcPr marL="68580" marR="68580" marT="0" marB="0"/>
                </a:tc>
                <a:tc>
                  <a:txBody>
                    <a:bodyPr/>
                    <a:lstStyle/>
                    <a:p>
                      <a:pPr marR="28575" algn="just">
                        <a:spcAft>
                          <a:spcPts val="0"/>
                        </a:spcAft>
                      </a:pPr>
                      <a:r>
                        <a:rPr lang="ru-RU" sz="1400">
                          <a:effectLst/>
                          <a:latin typeface="Times New Roman" panose="02020603050405020304" pitchFamily="18" charset="0"/>
                          <a:ea typeface="Times New Roman" panose="02020603050405020304" pitchFamily="18" charset="0"/>
                        </a:rPr>
                        <a:t>127,1</a:t>
                      </a:r>
                    </a:p>
                  </a:txBody>
                  <a:tcPr marL="68580" marR="68580" marT="0" marB="0"/>
                </a:tc>
                <a:tc>
                  <a:txBody>
                    <a:bodyPr/>
                    <a:lstStyle/>
                    <a:p>
                      <a:pPr marR="28575" algn="just">
                        <a:spcAft>
                          <a:spcPts val="0"/>
                        </a:spcAft>
                      </a:pPr>
                      <a:r>
                        <a:rPr lang="ru-RU" sz="1400">
                          <a:effectLst/>
                          <a:latin typeface="Times New Roman" panose="02020603050405020304" pitchFamily="18" charset="0"/>
                          <a:ea typeface="Times New Roman" panose="02020603050405020304" pitchFamily="18" charset="0"/>
                        </a:rPr>
                        <a:t>114,8</a:t>
                      </a:r>
                    </a:p>
                  </a:txBody>
                  <a:tcPr marL="68580" marR="68580" marT="0" marB="0"/>
                </a:tc>
                <a:tc>
                  <a:txBody>
                    <a:bodyPr/>
                    <a:lstStyle/>
                    <a:p>
                      <a:pPr marR="28575" algn="just">
                        <a:spcAft>
                          <a:spcPts val="0"/>
                        </a:spcAft>
                      </a:pPr>
                      <a:r>
                        <a:rPr lang="ru-RU" sz="1400" dirty="0">
                          <a:effectLst/>
                          <a:latin typeface="Times New Roman" panose="02020603050405020304" pitchFamily="18" charset="0"/>
                          <a:ea typeface="Times New Roman" panose="02020603050405020304" pitchFamily="18" charset="0"/>
                        </a:rPr>
                        <a:t>118,7</a:t>
                      </a:r>
                    </a:p>
                  </a:txBody>
                  <a:tcPr marL="68580" marR="68580" marT="0" marB="0"/>
                </a:tc>
                <a:tc>
                  <a:txBody>
                    <a:bodyPr/>
                    <a:lstStyle/>
                    <a:p>
                      <a:pPr marR="28575" algn="just">
                        <a:spcAft>
                          <a:spcPts val="0"/>
                        </a:spcAft>
                      </a:pPr>
                      <a:r>
                        <a:rPr lang="ru-RU" sz="1400" dirty="0">
                          <a:effectLst/>
                          <a:latin typeface="Times New Roman" panose="02020603050405020304" pitchFamily="18" charset="0"/>
                          <a:ea typeface="Times New Roman" panose="02020603050405020304" pitchFamily="18" charset="0"/>
                        </a:rPr>
                        <a:t>125,0</a:t>
                      </a:r>
                    </a:p>
                  </a:txBody>
                  <a:tcPr marL="68580" marR="68580" marT="0" marB="0"/>
                </a:tc>
                <a:extLst>
                  <a:ext uri="{0D108BD9-81ED-4DB2-BD59-A6C34878D82A}">
                    <a16:rowId xmlns:a16="http://schemas.microsoft.com/office/drawing/2014/main" val="1672626271"/>
                  </a:ext>
                </a:extLst>
              </a:tr>
              <a:tr h="423577">
                <a:tc>
                  <a:txBody>
                    <a:bodyPr/>
                    <a:lstStyle/>
                    <a:p>
                      <a:pPr marR="28575" algn="just">
                        <a:spcAft>
                          <a:spcPts val="0"/>
                        </a:spcAft>
                      </a:pPr>
                      <a:r>
                        <a:rPr lang="ru-RU" sz="1200">
                          <a:effectLst/>
                        </a:rPr>
                        <a:t>3</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a:effectLst/>
                        </a:rPr>
                        <a:t>Расходы местного бюджета (млн.руб.)</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400">
                          <a:solidFill>
                            <a:srgbClr val="000000"/>
                          </a:solidFill>
                          <a:effectLst/>
                          <a:latin typeface="Times New Roman" panose="02020603050405020304" pitchFamily="18" charset="0"/>
                          <a:ea typeface="Times New Roman" panose="02020603050405020304" pitchFamily="18" charset="0"/>
                        </a:rPr>
                        <a:t>137,8</a:t>
                      </a:r>
                      <a:endParaRPr lang="ru-RU" sz="14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400">
                          <a:effectLst/>
                          <a:latin typeface="Times New Roman" panose="02020603050405020304" pitchFamily="18" charset="0"/>
                          <a:ea typeface="Times New Roman" panose="02020603050405020304" pitchFamily="18" charset="0"/>
                        </a:rPr>
                        <a:t>129,9</a:t>
                      </a:r>
                    </a:p>
                  </a:txBody>
                  <a:tcPr marL="68580" marR="68580" marT="0" marB="0"/>
                </a:tc>
                <a:tc>
                  <a:txBody>
                    <a:bodyPr/>
                    <a:lstStyle/>
                    <a:p>
                      <a:pPr marR="28575" algn="just">
                        <a:spcAft>
                          <a:spcPts val="0"/>
                        </a:spcAft>
                      </a:pPr>
                      <a:r>
                        <a:rPr lang="ru-RU" sz="1400">
                          <a:effectLst/>
                          <a:latin typeface="Times New Roman" panose="02020603050405020304" pitchFamily="18" charset="0"/>
                          <a:ea typeface="Times New Roman" panose="02020603050405020304" pitchFamily="18" charset="0"/>
                        </a:rPr>
                        <a:t>122,9</a:t>
                      </a:r>
                    </a:p>
                  </a:txBody>
                  <a:tcPr marL="68580" marR="68580" marT="0" marB="0"/>
                </a:tc>
                <a:tc>
                  <a:txBody>
                    <a:bodyPr/>
                    <a:lstStyle/>
                    <a:p>
                      <a:pPr marR="28575" algn="just">
                        <a:spcAft>
                          <a:spcPts val="0"/>
                        </a:spcAft>
                      </a:pPr>
                      <a:r>
                        <a:rPr lang="ru-RU" sz="1400">
                          <a:effectLst/>
                          <a:latin typeface="Times New Roman" panose="02020603050405020304" pitchFamily="18" charset="0"/>
                          <a:ea typeface="Times New Roman" panose="02020603050405020304" pitchFamily="18" charset="0"/>
                        </a:rPr>
                        <a:t>132,5</a:t>
                      </a:r>
                    </a:p>
                  </a:txBody>
                  <a:tcPr marL="68580" marR="68580" marT="0" marB="0"/>
                </a:tc>
                <a:tc>
                  <a:txBody>
                    <a:bodyPr/>
                    <a:lstStyle/>
                    <a:p>
                      <a:pPr marR="28575" algn="just">
                        <a:spcAft>
                          <a:spcPts val="0"/>
                        </a:spcAft>
                      </a:pPr>
                      <a:r>
                        <a:rPr lang="ru-RU" sz="1400">
                          <a:effectLst/>
                          <a:latin typeface="Times New Roman" panose="02020603050405020304" pitchFamily="18" charset="0"/>
                          <a:ea typeface="Times New Roman" panose="02020603050405020304" pitchFamily="18" charset="0"/>
                        </a:rPr>
                        <a:t>118,7</a:t>
                      </a:r>
                    </a:p>
                  </a:txBody>
                  <a:tcPr marL="68580" marR="68580" marT="0" marB="0"/>
                </a:tc>
                <a:tc>
                  <a:txBody>
                    <a:bodyPr/>
                    <a:lstStyle/>
                    <a:p>
                      <a:pPr marR="28575" algn="just">
                        <a:spcAft>
                          <a:spcPts val="0"/>
                        </a:spcAft>
                      </a:pPr>
                      <a:r>
                        <a:rPr lang="ru-RU" sz="1400" dirty="0">
                          <a:effectLst/>
                          <a:latin typeface="Times New Roman" panose="02020603050405020304" pitchFamily="18" charset="0"/>
                          <a:ea typeface="Times New Roman" panose="02020603050405020304" pitchFamily="18" charset="0"/>
                        </a:rPr>
                        <a:t>125,0</a:t>
                      </a:r>
                    </a:p>
                  </a:txBody>
                  <a:tcPr marL="68580" marR="68580" marT="0" marB="0"/>
                </a:tc>
                <a:extLst>
                  <a:ext uri="{0D108BD9-81ED-4DB2-BD59-A6C34878D82A}">
                    <a16:rowId xmlns:a16="http://schemas.microsoft.com/office/drawing/2014/main" val="4079167442"/>
                  </a:ext>
                </a:extLst>
              </a:tr>
              <a:tr h="1058941">
                <a:tc>
                  <a:txBody>
                    <a:bodyPr/>
                    <a:lstStyle/>
                    <a:p>
                      <a:pPr marR="28575" algn="just">
                        <a:spcAft>
                          <a:spcPts val="0"/>
                        </a:spcAft>
                      </a:pPr>
                      <a:r>
                        <a:rPr lang="ru-RU" sz="1200">
                          <a:effectLst/>
                        </a:rPr>
                        <a:t>4</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a:effectLst/>
                        </a:rPr>
                        <a:t>Индекс потребительских цен к декабрю, в % к предыдущему году</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400">
                          <a:effectLst/>
                          <a:latin typeface="Times New Roman" panose="02020603050405020304" pitchFamily="18" charset="0"/>
                          <a:ea typeface="Times New Roman" panose="02020603050405020304" pitchFamily="18" charset="0"/>
                        </a:rPr>
                        <a:t>105,6</a:t>
                      </a:r>
                    </a:p>
                  </a:txBody>
                  <a:tcPr marL="68580" marR="68580" marT="0" marB="0"/>
                </a:tc>
                <a:tc>
                  <a:txBody>
                    <a:bodyPr/>
                    <a:lstStyle/>
                    <a:p>
                      <a:pPr marR="28575" algn="just">
                        <a:spcAft>
                          <a:spcPts val="0"/>
                        </a:spcAft>
                      </a:pPr>
                      <a:r>
                        <a:rPr lang="ru-RU" sz="1400">
                          <a:effectLst/>
                          <a:latin typeface="Times New Roman" panose="02020603050405020304" pitchFamily="18" charset="0"/>
                          <a:ea typeface="Times New Roman" panose="02020603050405020304" pitchFamily="18" charset="0"/>
                        </a:rPr>
                        <a:t>104,24</a:t>
                      </a:r>
                    </a:p>
                    <a:p>
                      <a:pPr marR="28575" algn="just">
                        <a:spcAft>
                          <a:spcPts val="0"/>
                        </a:spcAft>
                      </a:pPr>
                      <a:r>
                        <a:rPr lang="ru-RU" sz="1400">
                          <a:effectLst/>
                          <a:latin typeface="Times New Roman" panose="02020603050405020304" pitchFamily="18" charset="0"/>
                          <a:ea typeface="Times New Roman" panose="02020603050405020304" pitchFamily="18" charset="0"/>
                        </a:rPr>
                        <a:t> </a:t>
                      </a:r>
                    </a:p>
                  </a:txBody>
                  <a:tcPr marL="68580" marR="68580" marT="0" marB="0"/>
                </a:tc>
                <a:tc>
                  <a:txBody>
                    <a:bodyPr/>
                    <a:lstStyle/>
                    <a:p>
                      <a:pPr marR="28575" algn="just">
                        <a:spcAft>
                          <a:spcPts val="0"/>
                        </a:spcAft>
                      </a:pPr>
                      <a:r>
                        <a:rPr lang="ru-RU" sz="1400">
                          <a:effectLst/>
                          <a:latin typeface="Times New Roman" panose="02020603050405020304" pitchFamily="18" charset="0"/>
                          <a:ea typeface="Times New Roman" panose="02020603050405020304" pitchFamily="18" charset="0"/>
                        </a:rPr>
                        <a:t>103,97</a:t>
                      </a:r>
                    </a:p>
                    <a:p>
                      <a:pPr marR="28575" algn="just">
                        <a:spcAft>
                          <a:spcPts val="0"/>
                        </a:spcAft>
                      </a:pPr>
                      <a:r>
                        <a:rPr lang="ru-RU" sz="1400">
                          <a:effectLst/>
                          <a:latin typeface="Times New Roman" panose="02020603050405020304" pitchFamily="18" charset="0"/>
                          <a:ea typeface="Times New Roman" panose="02020603050405020304" pitchFamily="18" charset="0"/>
                        </a:rPr>
                        <a:t> </a:t>
                      </a:r>
                    </a:p>
                  </a:txBody>
                  <a:tcPr marL="68580" marR="68580" marT="0" marB="0"/>
                </a:tc>
                <a:tc>
                  <a:txBody>
                    <a:bodyPr/>
                    <a:lstStyle/>
                    <a:p>
                      <a:pPr marR="28575" algn="just">
                        <a:spcAft>
                          <a:spcPts val="0"/>
                        </a:spcAft>
                      </a:pPr>
                      <a:r>
                        <a:rPr lang="ru-RU" sz="1400">
                          <a:effectLst/>
                          <a:latin typeface="Times New Roman" panose="02020603050405020304" pitchFamily="18" charset="0"/>
                          <a:ea typeface="Times New Roman" panose="02020603050405020304" pitchFamily="18" charset="0"/>
                        </a:rPr>
                        <a:t>103,4</a:t>
                      </a:r>
                    </a:p>
                  </a:txBody>
                  <a:tcPr marL="68580" marR="68580" marT="0" marB="0"/>
                </a:tc>
                <a:tc>
                  <a:txBody>
                    <a:bodyPr/>
                    <a:lstStyle/>
                    <a:p>
                      <a:pPr marR="28575" algn="just">
                        <a:spcAft>
                          <a:spcPts val="0"/>
                        </a:spcAft>
                      </a:pPr>
                      <a:r>
                        <a:rPr lang="ru-RU" sz="1400">
                          <a:effectLst/>
                          <a:latin typeface="Times New Roman" panose="02020603050405020304" pitchFamily="18" charset="0"/>
                          <a:ea typeface="Times New Roman" panose="02020603050405020304" pitchFamily="18" charset="0"/>
                        </a:rPr>
                        <a:t>104,0</a:t>
                      </a:r>
                    </a:p>
                  </a:txBody>
                  <a:tcPr marL="68580" marR="68580" marT="0" marB="0"/>
                </a:tc>
                <a:tc>
                  <a:txBody>
                    <a:bodyPr/>
                    <a:lstStyle/>
                    <a:p>
                      <a:pPr marR="28575" algn="just">
                        <a:spcAft>
                          <a:spcPts val="0"/>
                        </a:spcAft>
                      </a:pPr>
                      <a:r>
                        <a:rPr lang="ru-RU" sz="1400" dirty="0">
                          <a:effectLst/>
                          <a:latin typeface="Times New Roman" panose="02020603050405020304" pitchFamily="18" charset="0"/>
                          <a:ea typeface="Times New Roman" panose="02020603050405020304" pitchFamily="18" charset="0"/>
                        </a:rPr>
                        <a:t>104,0</a:t>
                      </a:r>
                    </a:p>
                  </a:txBody>
                  <a:tcPr marL="68580" marR="68580" marT="0" marB="0"/>
                </a:tc>
                <a:extLst>
                  <a:ext uri="{0D108BD9-81ED-4DB2-BD59-A6C34878D82A}">
                    <a16:rowId xmlns:a16="http://schemas.microsoft.com/office/drawing/2014/main" val="1729990209"/>
                  </a:ext>
                </a:extLst>
              </a:tr>
            </a:tbl>
          </a:graphicData>
        </a:graphic>
      </p:graphicFrame>
    </p:spTree>
    <p:extLst>
      <p:ext uri="{BB962C8B-B14F-4D97-AF65-F5344CB8AC3E}">
        <p14:creationId xmlns:p14="http://schemas.microsoft.com/office/powerpoint/2010/main" val="28405059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67544" y="260649"/>
            <a:ext cx="7772400" cy="792088"/>
          </a:xfrm>
        </p:spPr>
        <p:txBody>
          <a:bodyPr>
            <a:normAutofit fontScale="90000"/>
          </a:bodyPr>
          <a:lstStyle/>
          <a:p>
            <a:r>
              <a:rPr lang="ru-RU" sz="3200" dirty="0" smtClean="0"/>
              <a:t>Основные задачи и приоритетные направления бюджетной политики</a:t>
            </a:r>
            <a:endParaRPr lang="ru-RU" sz="3200" dirty="0"/>
          </a:p>
        </p:txBody>
      </p:sp>
      <p:sp>
        <p:nvSpPr>
          <p:cNvPr id="3" name="Подзаголовок 2"/>
          <p:cNvSpPr>
            <a:spLocks noGrp="1"/>
          </p:cNvSpPr>
          <p:nvPr>
            <p:ph type="subTitle" idx="1"/>
          </p:nvPr>
        </p:nvSpPr>
        <p:spPr>
          <a:xfrm>
            <a:off x="467544" y="908720"/>
            <a:ext cx="8352928" cy="6336704"/>
          </a:xfrm>
        </p:spPr>
        <p:txBody>
          <a:bodyPr>
            <a:normAutofit fontScale="25000" lnSpcReduction="20000"/>
          </a:bodyPr>
          <a:lstStyle/>
          <a:p>
            <a:pPr algn="just"/>
            <a:r>
              <a:rPr lang="ru-RU" sz="4400" b="1" u="sng" dirty="0" smtClean="0">
                <a:solidFill>
                  <a:schemeClr val="tx1"/>
                </a:solidFill>
              </a:rPr>
              <a:t>Основные задачи бюджетной политики:</a:t>
            </a:r>
          </a:p>
          <a:p>
            <a:pPr marL="252000" indent="-180000" algn="just">
              <a:spcBef>
                <a:spcPts val="0"/>
              </a:spcBef>
              <a:buFont typeface="+mj-lt"/>
              <a:buAutoNum type="arabicPeriod"/>
            </a:pPr>
            <a:r>
              <a:rPr lang="ru-RU" sz="4400" dirty="0" smtClean="0">
                <a:solidFill>
                  <a:schemeClr val="tx1"/>
                </a:solidFill>
              </a:rPr>
              <a:t>Формирование бюджетных параметров исходя из необходимости безусловного исполнения действующих расходных обязательств, в том числе – с учетом их оптимизации и повышения эффективности использования финансовых ресурсов. </a:t>
            </a:r>
          </a:p>
          <a:p>
            <a:pPr marL="252000" indent="-180000" algn="just">
              <a:spcBef>
                <a:spcPts val="0"/>
              </a:spcBef>
              <a:buFont typeface="+mj-lt"/>
              <a:buAutoNum type="arabicPeriod"/>
            </a:pPr>
            <a:r>
              <a:rPr lang="ru-RU" sz="4400" dirty="0" smtClean="0">
                <a:solidFill>
                  <a:schemeClr val="tx1"/>
                </a:solidFill>
              </a:rPr>
              <a:t>Минимизация рисков несбалансированности бюджета МО при бюджетном планировании.</a:t>
            </a:r>
          </a:p>
          <a:p>
            <a:pPr marL="252000" indent="-180000" algn="just">
              <a:spcBef>
                <a:spcPts val="0"/>
              </a:spcBef>
              <a:buFont typeface="+mj-lt"/>
              <a:buAutoNum type="arabicPeriod"/>
            </a:pPr>
            <a:r>
              <a:rPr lang="ru-RU" sz="4400" dirty="0" smtClean="0">
                <a:solidFill>
                  <a:schemeClr val="tx1"/>
                </a:solidFill>
              </a:rPr>
              <a:t>Повышение устойчивости бюджета и снижение его зависимости от внешних факторов.</a:t>
            </a:r>
          </a:p>
          <a:p>
            <a:pPr marL="252000" indent="-180000" algn="just">
              <a:spcBef>
                <a:spcPts val="0"/>
              </a:spcBef>
              <a:buFont typeface="+mj-lt"/>
              <a:buAutoNum type="arabicPeriod"/>
            </a:pPr>
            <a:r>
              <a:rPr lang="ru-RU" sz="4400" dirty="0" smtClean="0">
                <a:solidFill>
                  <a:schemeClr val="tx1"/>
                </a:solidFill>
              </a:rPr>
              <a:t>Сравнительная оценка эффективности новых расходных обязательств с учетом сроков и механизмов их реализации. </a:t>
            </a:r>
          </a:p>
          <a:p>
            <a:pPr marL="252000" indent="-180000" algn="just">
              <a:spcBef>
                <a:spcPts val="0"/>
              </a:spcBef>
              <a:buFont typeface="+mj-lt"/>
              <a:buAutoNum type="arabicPeriod"/>
            </a:pPr>
            <a:r>
              <a:rPr lang="ru-RU" sz="4400" dirty="0" smtClean="0">
                <a:solidFill>
                  <a:schemeClr val="tx1"/>
                </a:solidFill>
              </a:rPr>
              <a:t>Использование </a:t>
            </a:r>
            <a:r>
              <a:rPr lang="ru-RU" sz="4400" dirty="0">
                <a:solidFill>
                  <a:schemeClr val="tx1"/>
                </a:solidFill>
              </a:rPr>
              <a:t>механизмов повышения результативности бюджетных расходов, стимулов для выявления и использования резервов для достижения планируемых (установленных) результатов</a:t>
            </a:r>
            <a:r>
              <a:rPr lang="ru-RU" sz="4400" dirty="0" smtClean="0">
                <a:solidFill>
                  <a:schemeClr val="tx1"/>
                </a:solidFill>
              </a:rPr>
              <a:t>.</a:t>
            </a:r>
          </a:p>
          <a:p>
            <a:pPr marL="514350" indent="-514350" algn="just">
              <a:spcBef>
                <a:spcPts val="0"/>
              </a:spcBef>
              <a:buAutoNum type="arabicPeriod" startAt="5"/>
            </a:pPr>
            <a:endParaRPr lang="ru-RU" sz="4400" dirty="0" smtClean="0">
              <a:solidFill>
                <a:schemeClr val="tx1"/>
              </a:solidFill>
            </a:endParaRPr>
          </a:p>
          <a:p>
            <a:pPr algn="just">
              <a:lnSpc>
                <a:spcPct val="70000"/>
              </a:lnSpc>
              <a:spcBef>
                <a:spcPts val="0"/>
              </a:spcBef>
              <a:spcAft>
                <a:spcPts val="1000"/>
              </a:spcAft>
            </a:pPr>
            <a:r>
              <a:rPr lang="ru-RU" sz="4400" dirty="0">
                <a:solidFill>
                  <a:schemeClr val="tx1"/>
                </a:solidFill>
              </a:rPr>
              <a:t>Формирование объема и структуры расходов бюджета МО Княжево осуществляется исходя из следующих основных подходов:</a:t>
            </a:r>
          </a:p>
          <a:p>
            <a:pPr marL="571500" lvl="0" indent="-571500" algn="just">
              <a:lnSpc>
                <a:spcPct val="70000"/>
              </a:lnSpc>
              <a:spcBef>
                <a:spcPts val="0"/>
              </a:spcBef>
              <a:spcAft>
                <a:spcPts val="0"/>
              </a:spcAft>
              <a:buFont typeface="Wingdings" panose="05000000000000000000" pitchFamily="2" charset="2"/>
              <a:buChar char="ü"/>
            </a:pPr>
            <a:r>
              <a:rPr lang="ru-RU" sz="4400" b="1" i="1" dirty="0">
                <a:solidFill>
                  <a:schemeClr val="tx1"/>
                </a:solidFill>
              </a:rPr>
              <a:t>определение бюджетных ассигнований на реализацию приоритетных направлений муниципальной политики (мероприятий), основными из которых являются:</a:t>
            </a:r>
          </a:p>
          <a:p>
            <a:pPr marL="0" lvl="1" algn="just">
              <a:spcBef>
                <a:spcPts val="0"/>
              </a:spcBef>
              <a:spcAft>
                <a:spcPts val="0"/>
              </a:spcAft>
            </a:pPr>
            <a:r>
              <a:rPr lang="ru-RU" sz="4400" dirty="0">
                <a:solidFill>
                  <a:schemeClr val="tx1"/>
                </a:solidFill>
              </a:rPr>
              <a:t>расходы на благоустройство и озеленение придомовых территорий и территорий   МО Княжево;</a:t>
            </a:r>
          </a:p>
          <a:p>
            <a:pPr marL="0" lvl="1" algn="just">
              <a:spcBef>
                <a:spcPts val="0"/>
              </a:spcBef>
              <a:spcAft>
                <a:spcPts val="0"/>
              </a:spcAft>
            </a:pPr>
            <a:r>
              <a:rPr lang="ru-RU" sz="4400" dirty="0">
                <a:solidFill>
                  <a:schemeClr val="tx1"/>
                </a:solidFill>
              </a:rPr>
              <a:t>расходы на организацию и проведению местных, городских и праздничных мероприятий;</a:t>
            </a:r>
          </a:p>
          <a:p>
            <a:pPr marL="0" lvl="1" algn="just">
              <a:spcBef>
                <a:spcPts val="0"/>
              </a:spcBef>
              <a:spcAft>
                <a:spcPts val="0"/>
              </a:spcAft>
            </a:pPr>
            <a:r>
              <a:rPr lang="ru-RU" sz="4400" dirty="0">
                <a:solidFill>
                  <a:schemeClr val="tx1"/>
                </a:solidFill>
              </a:rPr>
              <a:t>расходы на организацию и проведению мероприятий по сохранению и развитию местных традиций и обрядов;</a:t>
            </a:r>
          </a:p>
          <a:p>
            <a:pPr marL="0" lvl="1" algn="just">
              <a:spcBef>
                <a:spcPts val="0"/>
              </a:spcBef>
              <a:spcAft>
                <a:spcPts val="0"/>
              </a:spcAft>
            </a:pPr>
            <a:r>
              <a:rPr lang="ru-RU" sz="4400" dirty="0">
                <a:solidFill>
                  <a:schemeClr val="tx1"/>
                </a:solidFill>
              </a:rPr>
              <a:t>расходы на организацию и проведение мероприятий по организации и проведению досуговых мероприятий;</a:t>
            </a:r>
          </a:p>
          <a:p>
            <a:pPr marL="0" lvl="1" algn="just">
              <a:spcBef>
                <a:spcPts val="0"/>
              </a:spcBef>
              <a:spcAft>
                <a:spcPts val="0"/>
              </a:spcAft>
            </a:pPr>
            <a:r>
              <a:rPr lang="ru-RU" sz="4400" dirty="0">
                <a:solidFill>
                  <a:schemeClr val="tx1"/>
                </a:solidFill>
              </a:rPr>
              <a:t>проведение мероприятий по военно-патриотическому воспитанию молодежи, проживающей  на  территории муниципального образования;</a:t>
            </a:r>
          </a:p>
          <a:p>
            <a:pPr marL="0" lvl="1" algn="just">
              <a:spcBef>
                <a:spcPts val="0"/>
              </a:spcBef>
              <a:spcAft>
                <a:spcPts val="0"/>
              </a:spcAft>
            </a:pPr>
            <a:r>
              <a:rPr lang="ru-RU" sz="4400" dirty="0">
                <a:solidFill>
                  <a:schemeClr val="tx1"/>
                </a:solidFill>
              </a:rPr>
              <a:t>проведение мероприятий по воспитанию молодежи, направленных профилактику правонарушений, на предотвращение терроризма и экстремизма, развитию толерантности и профилактике дорожно-транспортного травматизма среди детей и подростков, проживающих на территории МО Княжево;</a:t>
            </a:r>
          </a:p>
          <a:p>
            <a:pPr marL="0" marR="179705" lvl="1" algn="just">
              <a:spcBef>
                <a:spcPts val="0"/>
              </a:spcBef>
              <a:spcAft>
                <a:spcPts val="1000"/>
              </a:spcAft>
            </a:pPr>
            <a:r>
              <a:rPr lang="ru-RU" sz="4400" dirty="0">
                <a:solidFill>
                  <a:schemeClr val="tx1"/>
                </a:solidFill>
              </a:rPr>
              <a:t>организация работы по развитию на территории МО массовой физической культуры и спорта;</a:t>
            </a:r>
          </a:p>
          <a:p>
            <a:pPr marL="0" marR="179705" lvl="1" algn="just">
              <a:spcBef>
                <a:spcPts val="0"/>
              </a:spcBef>
              <a:spcAft>
                <a:spcPts val="1000"/>
              </a:spcAft>
            </a:pPr>
            <a:r>
              <a:rPr lang="ru-RU" sz="4400" dirty="0">
                <a:solidFill>
                  <a:schemeClr val="tx1"/>
                </a:solidFill>
              </a:rPr>
              <a:t>организация и финансирование работ по трудоустройству несовершеннолетних в возрасте от 14-18 лет и др.</a:t>
            </a:r>
          </a:p>
          <a:p>
            <a:pPr marL="571500" lvl="0" indent="-571500" algn="just">
              <a:spcBef>
                <a:spcPts val="0"/>
              </a:spcBef>
              <a:spcAft>
                <a:spcPts val="0"/>
              </a:spcAft>
              <a:buFont typeface="Wingdings" panose="05000000000000000000" pitchFamily="2" charset="2"/>
              <a:buChar char="ü"/>
            </a:pPr>
            <a:r>
              <a:rPr lang="ru-RU" sz="4400" b="1" i="1" dirty="0">
                <a:solidFill>
                  <a:schemeClr val="tx1"/>
                </a:solidFill>
              </a:rPr>
              <a:t>определение публичных и приравненных к ним расходных обязательств, основными из которых являются:</a:t>
            </a:r>
          </a:p>
          <a:p>
            <a:pPr marL="0" lvl="1" algn="just">
              <a:spcBef>
                <a:spcPts val="0"/>
              </a:spcBef>
              <a:spcAft>
                <a:spcPts val="0"/>
              </a:spcAft>
            </a:pPr>
            <a:r>
              <a:rPr lang="ru-RU" sz="4400" dirty="0">
                <a:solidFill>
                  <a:schemeClr val="tx1"/>
                </a:solidFill>
              </a:rPr>
              <a:t>расходы на выплату денежных средств на содержание ребенка в семье опекуна и приемной семье;</a:t>
            </a:r>
          </a:p>
          <a:p>
            <a:pPr marL="0" lvl="1" algn="just">
              <a:spcBef>
                <a:spcPts val="0"/>
              </a:spcBef>
              <a:spcAft>
                <a:spcPts val="0"/>
              </a:spcAft>
            </a:pPr>
            <a:r>
              <a:rPr lang="ru-RU" sz="4400" dirty="0">
                <a:solidFill>
                  <a:schemeClr val="tx1"/>
                </a:solidFill>
              </a:rPr>
              <a:t>расходы на выплату вознаграждения, причитающегося приемному родителю;</a:t>
            </a:r>
          </a:p>
          <a:p>
            <a:pPr marL="0" lvl="1" algn="just">
              <a:spcBef>
                <a:spcPts val="0"/>
              </a:spcBef>
              <a:spcAft>
                <a:spcPts val="0"/>
              </a:spcAft>
            </a:pPr>
            <a:r>
              <a:rPr lang="ru-RU" sz="4400" dirty="0">
                <a:solidFill>
                  <a:schemeClr val="tx1"/>
                </a:solidFill>
              </a:rPr>
              <a:t>выплата доплаты к пенсии муниципальных служащих;</a:t>
            </a:r>
          </a:p>
          <a:p>
            <a:pPr marL="571500" lvl="0" indent="-571500" algn="just">
              <a:spcBef>
                <a:spcPts val="0"/>
              </a:spcBef>
              <a:spcAft>
                <a:spcPts val="1000"/>
              </a:spcAft>
              <a:buFont typeface="Wingdings" panose="05000000000000000000" pitchFamily="2" charset="2"/>
              <a:buChar char="ü"/>
            </a:pPr>
            <a:r>
              <a:rPr lang="ru-RU" sz="4400" b="1" i="1" dirty="0">
                <a:solidFill>
                  <a:schemeClr val="tx1"/>
                </a:solidFill>
              </a:rPr>
              <a:t>определение объемов бюджетных ассигнований на исполнение других расходных обязательств, оптимизация расходов на обеспечение деятельности, повышение эффективности расходования бюджетных средств. </a:t>
            </a:r>
          </a:p>
          <a:p>
            <a:pPr algn="just">
              <a:spcBef>
                <a:spcPts val="0"/>
              </a:spcBef>
              <a:spcAft>
                <a:spcPts val="1000"/>
              </a:spcAft>
            </a:pPr>
            <a:r>
              <a:rPr lang="ru-RU" sz="4400" dirty="0">
                <a:solidFill>
                  <a:schemeClr val="tx1"/>
                </a:solidFill>
              </a:rPr>
              <a:t>Структура расходов местного бюджета на </a:t>
            </a:r>
            <a:r>
              <a:rPr lang="ru-RU" sz="4400" dirty="0" smtClean="0">
                <a:solidFill>
                  <a:schemeClr val="tx1"/>
                </a:solidFill>
              </a:rPr>
              <a:t>2021 </a:t>
            </a:r>
            <a:r>
              <a:rPr lang="ru-RU" sz="4400" dirty="0">
                <a:solidFill>
                  <a:schemeClr val="tx1"/>
                </a:solidFill>
              </a:rPr>
              <a:t>г. определена исходя из установленных приоритетов социально-экономической политики в рамках доходных возможностей бюджета, а также с учетом ориентиров, установленных перспективным финансовым планом МО</a:t>
            </a:r>
          </a:p>
          <a:p>
            <a:pPr algn="just">
              <a:spcBef>
                <a:spcPts val="0"/>
              </a:spcBef>
            </a:pPr>
            <a:r>
              <a:rPr lang="ru-RU" sz="4400" dirty="0">
                <a:solidFill>
                  <a:schemeClr val="tx1"/>
                </a:solidFill>
              </a:rPr>
              <a:t>В целях минимизации угроз несбалансированности  бюджета муниципального образования МО Княжево подготовка Основных направлений бюджетной и налоговой  политики осуществлялась на основе «консервативного», то есть, наиболее реалистичного варианта макроэкономического прогноза. Этот подход не только позволяет повысить точность бюджетного планирования, в том числе на долгосрочную перспективу, но и предотвратить часть рисков, связанных с принятием дополнительных расходных обязательств.</a:t>
            </a:r>
            <a:br>
              <a:rPr lang="ru-RU" sz="4400" dirty="0">
                <a:solidFill>
                  <a:schemeClr val="tx1"/>
                </a:solidFill>
              </a:rPr>
            </a:br>
            <a:endParaRPr lang="ru-RU" sz="4400" dirty="0">
              <a:solidFill>
                <a:schemeClr val="tx1"/>
              </a:solidFill>
            </a:endParaRPr>
          </a:p>
          <a:p>
            <a:pPr algn="just"/>
            <a:endParaRPr lang="ru-RU" sz="3800" dirty="0" smtClean="0"/>
          </a:p>
          <a:p>
            <a:pPr algn="just"/>
            <a:endParaRPr lang="ru-RU" sz="3800" dirty="0" smtClean="0"/>
          </a:p>
          <a:p>
            <a:pPr algn="just"/>
            <a:endParaRPr lang="ru-RU" sz="3800" dirty="0"/>
          </a:p>
          <a:p>
            <a:pPr algn="just"/>
            <a:endParaRPr lang="ru-RU" sz="3800" dirty="0" smtClean="0"/>
          </a:p>
          <a:p>
            <a:pPr algn="just"/>
            <a:endParaRPr lang="ru-RU" sz="3800" dirty="0"/>
          </a:p>
          <a:p>
            <a:pPr algn="just"/>
            <a:endParaRPr lang="ru-RU" dirty="0" smtClean="0"/>
          </a:p>
          <a:p>
            <a:pPr algn="just"/>
            <a:endParaRPr lang="ru-RU" dirty="0"/>
          </a:p>
        </p:txBody>
      </p:sp>
    </p:spTree>
    <p:extLst>
      <p:ext uri="{BB962C8B-B14F-4D97-AF65-F5344CB8AC3E}">
        <p14:creationId xmlns:p14="http://schemas.microsoft.com/office/powerpoint/2010/main" val="19984215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a:bodyPr>
          <a:lstStyle/>
          <a:p>
            <a:pPr algn="ctr"/>
            <a:r>
              <a:rPr lang="ru-RU" sz="3200" dirty="0" smtClean="0"/>
              <a:t>Основные характеристики бюджета</a:t>
            </a:r>
            <a:endParaRPr lang="ru-RU" sz="3200" dirty="0"/>
          </a:p>
        </p:txBody>
      </p:sp>
      <p:graphicFrame>
        <p:nvGraphicFramePr>
          <p:cNvPr id="5" name="Объект 4"/>
          <p:cNvGraphicFramePr>
            <a:graphicFrameLocks noGrp="1"/>
          </p:cNvGraphicFramePr>
          <p:nvPr>
            <p:ph idx="1"/>
            <p:extLst>
              <p:ext uri="{D42A27DB-BD31-4B8C-83A1-F6EECF244321}">
                <p14:modId xmlns:p14="http://schemas.microsoft.com/office/powerpoint/2010/main" val="4043582207"/>
              </p:ext>
            </p:extLst>
          </p:nvPr>
        </p:nvGraphicFramePr>
        <p:xfrm>
          <a:off x="251521" y="1628800"/>
          <a:ext cx="7128790" cy="4036684"/>
        </p:xfrm>
        <a:graphic>
          <a:graphicData uri="http://schemas.openxmlformats.org/drawingml/2006/table">
            <a:tbl>
              <a:tblPr firstRow="1" firstCol="1" bandRow="1">
                <a:tableStyleId>{5C22544A-7EE6-4342-B048-85BDC9FD1C3A}</a:tableStyleId>
              </a:tblPr>
              <a:tblGrid>
                <a:gridCol w="567084">
                  <a:extLst>
                    <a:ext uri="{9D8B030D-6E8A-4147-A177-3AD203B41FA5}">
                      <a16:colId xmlns:a16="http://schemas.microsoft.com/office/drawing/2014/main" val="20000"/>
                    </a:ext>
                  </a:extLst>
                </a:gridCol>
                <a:gridCol w="2505837">
                  <a:extLst>
                    <a:ext uri="{9D8B030D-6E8A-4147-A177-3AD203B41FA5}">
                      <a16:colId xmlns:a16="http://schemas.microsoft.com/office/drawing/2014/main" val="20001"/>
                    </a:ext>
                  </a:extLst>
                </a:gridCol>
                <a:gridCol w="938356">
                  <a:extLst>
                    <a:ext uri="{9D8B030D-6E8A-4147-A177-3AD203B41FA5}">
                      <a16:colId xmlns:a16="http://schemas.microsoft.com/office/drawing/2014/main" val="20004"/>
                    </a:ext>
                  </a:extLst>
                </a:gridCol>
                <a:gridCol w="1039171">
                  <a:extLst>
                    <a:ext uri="{9D8B030D-6E8A-4147-A177-3AD203B41FA5}">
                      <a16:colId xmlns:a16="http://schemas.microsoft.com/office/drawing/2014/main" val="20005"/>
                    </a:ext>
                  </a:extLst>
                </a:gridCol>
                <a:gridCol w="1039171">
                  <a:extLst>
                    <a:ext uri="{9D8B030D-6E8A-4147-A177-3AD203B41FA5}">
                      <a16:colId xmlns:a16="http://schemas.microsoft.com/office/drawing/2014/main" val="20006"/>
                    </a:ext>
                  </a:extLst>
                </a:gridCol>
                <a:gridCol w="1039171">
                  <a:extLst>
                    <a:ext uri="{9D8B030D-6E8A-4147-A177-3AD203B41FA5}">
                      <a16:colId xmlns:a16="http://schemas.microsoft.com/office/drawing/2014/main" val="20007"/>
                    </a:ext>
                  </a:extLst>
                </a:gridCol>
              </a:tblGrid>
              <a:tr h="1008112">
                <a:tc>
                  <a:txBody>
                    <a:bodyPr/>
                    <a:lstStyle/>
                    <a:p>
                      <a:pPr marR="28575" algn="just">
                        <a:spcAft>
                          <a:spcPts val="0"/>
                        </a:spcAft>
                      </a:pPr>
                      <a:r>
                        <a:rPr lang="ru-RU" sz="1200" dirty="0">
                          <a:effectLst/>
                        </a:rPr>
                        <a:t>№ п/п</a:t>
                      </a:r>
                      <a:endParaRPr lang="ru-RU" sz="1200" dirty="0">
                        <a:effectLst/>
                        <a:latin typeface="Times New Roman"/>
                        <a:ea typeface="Times New Roman"/>
                      </a:endParaRPr>
                    </a:p>
                  </a:txBody>
                  <a:tcPr marL="68580" marR="68580" marT="0" marB="0"/>
                </a:tc>
                <a:tc>
                  <a:txBody>
                    <a:bodyPr/>
                    <a:lstStyle/>
                    <a:p>
                      <a:pPr marR="28575" algn="just">
                        <a:spcAft>
                          <a:spcPts val="0"/>
                        </a:spcAft>
                      </a:pPr>
                      <a:r>
                        <a:rPr lang="ru-RU" sz="1200" dirty="0">
                          <a:effectLst/>
                        </a:rPr>
                        <a:t>Показатели</a:t>
                      </a:r>
                      <a:endParaRPr lang="ru-RU" sz="1200" dirty="0">
                        <a:effectLst/>
                        <a:latin typeface="Times New Roman"/>
                        <a:ea typeface="Times New Roman"/>
                      </a:endParaRPr>
                    </a:p>
                  </a:txBody>
                  <a:tcPr marL="68580" marR="68580" marT="0" marB="0"/>
                </a:tc>
                <a:tc>
                  <a:txBody>
                    <a:bodyPr/>
                    <a:lstStyle/>
                    <a:p>
                      <a:pPr marR="28575" algn="just">
                        <a:spcAft>
                          <a:spcPts val="0"/>
                        </a:spcAft>
                      </a:pPr>
                      <a:r>
                        <a:rPr lang="ru-RU" sz="1200" dirty="0" smtClean="0">
                          <a:effectLst/>
                        </a:rPr>
                        <a:t>2020</a:t>
                      </a:r>
                    </a:p>
                    <a:p>
                      <a:pPr marR="28575" algn="just">
                        <a:spcAft>
                          <a:spcPts val="0"/>
                        </a:spcAft>
                      </a:pPr>
                      <a:endParaRPr lang="ru-RU" sz="1200" dirty="0">
                        <a:effectLst/>
                      </a:endParaRPr>
                    </a:p>
                  </a:txBody>
                  <a:tcPr marL="68580" marR="68580" marT="0" marB="0"/>
                </a:tc>
                <a:tc>
                  <a:txBody>
                    <a:bodyPr/>
                    <a:lstStyle/>
                    <a:p>
                      <a:pPr marR="28575" algn="just">
                        <a:spcAft>
                          <a:spcPts val="0"/>
                        </a:spcAft>
                      </a:pPr>
                      <a:r>
                        <a:rPr lang="ru-RU" sz="1200" dirty="0" smtClean="0">
                          <a:effectLst/>
                        </a:rPr>
                        <a:t>2021</a:t>
                      </a:r>
                      <a:endParaRPr lang="ru-RU" sz="1200" dirty="0">
                        <a:effectLst/>
                      </a:endParaRPr>
                    </a:p>
                    <a:p>
                      <a:pPr marR="28575" algn="just">
                        <a:spcAft>
                          <a:spcPts val="0"/>
                        </a:spcAft>
                      </a:pPr>
                      <a:r>
                        <a:rPr lang="ru-RU" sz="1200" dirty="0">
                          <a:effectLst/>
                        </a:rPr>
                        <a:t>прогноз</a:t>
                      </a:r>
                      <a:endParaRPr lang="ru-RU" sz="1200" dirty="0">
                        <a:effectLst/>
                        <a:latin typeface="Times New Roman"/>
                        <a:ea typeface="Times New Roman"/>
                      </a:endParaRPr>
                    </a:p>
                  </a:txBody>
                  <a:tcPr marL="68580" marR="68580" marT="0" marB="0"/>
                </a:tc>
                <a:tc>
                  <a:txBody>
                    <a:bodyPr/>
                    <a:lstStyle/>
                    <a:p>
                      <a:pPr marR="28575" algn="just">
                        <a:spcAft>
                          <a:spcPts val="0"/>
                        </a:spcAft>
                      </a:pPr>
                      <a:r>
                        <a:rPr lang="ru-RU" sz="1200" dirty="0" smtClean="0">
                          <a:effectLst/>
                        </a:rPr>
                        <a:t>2022</a:t>
                      </a:r>
                      <a:endParaRPr lang="ru-RU" sz="1200" dirty="0">
                        <a:effectLst/>
                      </a:endParaRPr>
                    </a:p>
                    <a:p>
                      <a:pPr marR="28575" algn="just">
                        <a:spcAft>
                          <a:spcPts val="0"/>
                        </a:spcAft>
                      </a:pPr>
                      <a:r>
                        <a:rPr lang="ru-RU" sz="1200" dirty="0">
                          <a:effectLst/>
                        </a:rPr>
                        <a:t>прогноз</a:t>
                      </a:r>
                      <a:endParaRPr lang="ru-RU" sz="1200" dirty="0">
                        <a:effectLst/>
                        <a:latin typeface="Times New Roman"/>
                        <a:ea typeface="Times New Roman"/>
                      </a:endParaRPr>
                    </a:p>
                  </a:txBody>
                  <a:tcPr marL="68580" marR="68580" marT="0" marB="0"/>
                </a:tc>
                <a:tc>
                  <a:txBody>
                    <a:bodyPr/>
                    <a:lstStyle/>
                    <a:p>
                      <a:pPr marR="28575" algn="just">
                        <a:spcAft>
                          <a:spcPts val="0"/>
                        </a:spcAft>
                      </a:pPr>
                      <a:r>
                        <a:rPr lang="ru-RU" sz="1200" dirty="0" smtClean="0">
                          <a:effectLst/>
                        </a:rPr>
                        <a:t>2023</a:t>
                      </a:r>
                      <a:endParaRPr lang="ru-RU" sz="1200" dirty="0">
                        <a:effectLst/>
                      </a:endParaRPr>
                    </a:p>
                    <a:p>
                      <a:pPr marR="28575" algn="just">
                        <a:spcAft>
                          <a:spcPts val="0"/>
                        </a:spcAft>
                      </a:pPr>
                      <a:r>
                        <a:rPr lang="ru-RU" sz="1200" dirty="0">
                          <a:effectLst/>
                        </a:rPr>
                        <a:t>прогноз</a:t>
                      </a:r>
                      <a:endParaRPr lang="ru-RU" sz="1200" dirty="0">
                        <a:effectLst/>
                        <a:latin typeface="Times New Roman"/>
                        <a:ea typeface="Times New Roman"/>
                      </a:endParaRPr>
                    </a:p>
                  </a:txBody>
                  <a:tcPr marL="68580" marR="68580" marT="0" marB="0"/>
                </a:tc>
                <a:extLst>
                  <a:ext uri="{0D108BD9-81ED-4DB2-BD59-A6C34878D82A}">
                    <a16:rowId xmlns:a16="http://schemas.microsoft.com/office/drawing/2014/main" val="10000"/>
                  </a:ext>
                </a:extLst>
              </a:tr>
              <a:tr h="792088">
                <a:tc>
                  <a:txBody>
                    <a:bodyPr/>
                    <a:lstStyle/>
                    <a:p>
                      <a:pPr marR="28575" algn="just">
                        <a:spcAft>
                          <a:spcPts val="0"/>
                        </a:spcAft>
                      </a:pPr>
                      <a:r>
                        <a:rPr lang="ru-RU" sz="1200" dirty="0">
                          <a:effectLst/>
                        </a:rPr>
                        <a:t>2</a:t>
                      </a:r>
                      <a:endParaRPr lang="ru-RU" sz="1200" dirty="0">
                        <a:effectLst/>
                        <a:latin typeface="Times New Roman"/>
                        <a:ea typeface="Times New Roman"/>
                      </a:endParaRPr>
                    </a:p>
                  </a:txBody>
                  <a:tcPr marL="68580" marR="68580" marT="0" marB="0"/>
                </a:tc>
                <a:tc>
                  <a:txBody>
                    <a:bodyPr/>
                    <a:lstStyle/>
                    <a:p>
                      <a:pPr marR="28575" algn="just">
                        <a:spcAft>
                          <a:spcPts val="0"/>
                        </a:spcAft>
                      </a:pPr>
                      <a:r>
                        <a:rPr lang="ru-RU" sz="1200" dirty="0">
                          <a:effectLst/>
                        </a:rPr>
                        <a:t>Доходы местного бюджета (млн.руб.)</a:t>
                      </a:r>
                      <a:endParaRPr lang="ru-RU" sz="1200" dirty="0">
                        <a:effectLst/>
                        <a:latin typeface="Times New Roman"/>
                        <a:ea typeface="Times New Roman"/>
                      </a:endParaRPr>
                    </a:p>
                  </a:txBody>
                  <a:tcPr marL="68580" marR="68580" marT="0" marB="0"/>
                </a:tc>
                <a:tc>
                  <a:txBody>
                    <a:bodyPr/>
                    <a:lstStyle/>
                    <a:p>
                      <a:pPr marR="28575" algn="just">
                        <a:spcAft>
                          <a:spcPts val="0"/>
                        </a:spcAft>
                      </a:pPr>
                      <a:r>
                        <a:rPr lang="ru-RU" sz="1200" dirty="0" smtClean="0">
                          <a:effectLst/>
                          <a:latin typeface="Times New Roman"/>
                          <a:ea typeface="Times New Roman"/>
                        </a:rPr>
                        <a:t>133,3</a:t>
                      </a:r>
                      <a:endParaRPr lang="ru-RU" sz="1200" dirty="0">
                        <a:effectLst/>
                        <a:latin typeface="Times New Roman"/>
                        <a:ea typeface="Times New Roman"/>
                      </a:endParaRPr>
                    </a:p>
                  </a:txBody>
                  <a:tcPr marL="68580" marR="68580" marT="0" marB="0"/>
                </a:tc>
                <a:tc>
                  <a:txBody>
                    <a:bodyPr/>
                    <a:lstStyle/>
                    <a:p>
                      <a:pPr marR="28575" algn="just">
                        <a:spcAft>
                          <a:spcPts val="0"/>
                        </a:spcAft>
                      </a:pPr>
                      <a:r>
                        <a:rPr lang="ru-RU" sz="1200" dirty="0" smtClean="0">
                          <a:effectLst/>
                          <a:latin typeface="Times New Roman"/>
                          <a:ea typeface="Times New Roman"/>
                        </a:rPr>
                        <a:t>114,5</a:t>
                      </a:r>
                      <a:endParaRPr lang="ru-RU" sz="1200" dirty="0">
                        <a:effectLst/>
                        <a:latin typeface="Times New Roman"/>
                        <a:ea typeface="Times New Roman"/>
                      </a:endParaRPr>
                    </a:p>
                  </a:txBody>
                  <a:tcPr marL="68580" marR="68580" marT="0" marB="0"/>
                </a:tc>
                <a:tc>
                  <a:txBody>
                    <a:bodyPr/>
                    <a:lstStyle/>
                    <a:p>
                      <a:pPr marR="28575" algn="just">
                        <a:spcAft>
                          <a:spcPts val="0"/>
                        </a:spcAft>
                      </a:pPr>
                      <a:r>
                        <a:rPr lang="ru-RU" sz="1200" dirty="0" smtClean="0">
                          <a:effectLst/>
                          <a:latin typeface="Times New Roman"/>
                          <a:ea typeface="Times New Roman"/>
                        </a:rPr>
                        <a:t>118,7</a:t>
                      </a:r>
                      <a:endParaRPr lang="ru-RU" sz="1200" dirty="0">
                        <a:effectLst/>
                        <a:latin typeface="Times New Roman"/>
                        <a:ea typeface="Times New Roman"/>
                      </a:endParaRPr>
                    </a:p>
                  </a:txBody>
                  <a:tcPr marL="68580" marR="68580" marT="0" marB="0"/>
                </a:tc>
                <a:tc>
                  <a:txBody>
                    <a:bodyPr/>
                    <a:lstStyle/>
                    <a:p>
                      <a:pPr marR="28575" algn="just">
                        <a:spcAft>
                          <a:spcPts val="0"/>
                        </a:spcAft>
                      </a:pPr>
                      <a:r>
                        <a:rPr lang="ru-RU" sz="1200" dirty="0" smtClean="0">
                          <a:effectLst/>
                          <a:latin typeface="Times New Roman"/>
                          <a:ea typeface="Times New Roman"/>
                        </a:rPr>
                        <a:t>125,0</a:t>
                      </a:r>
                      <a:endParaRPr lang="ru-RU" sz="1200" dirty="0">
                        <a:effectLst/>
                        <a:latin typeface="Times New Roman"/>
                        <a:ea typeface="Times New Roman"/>
                      </a:endParaRPr>
                    </a:p>
                  </a:txBody>
                  <a:tcPr marL="68580" marR="68580" marT="0" marB="0"/>
                </a:tc>
                <a:extLst>
                  <a:ext uri="{0D108BD9-81ED-4DB2-BD59-A6C34878D82A}">
                    <a16:rowId xmlns:a16="http://schemas.microsoft.com/office/drawing/2014/main" val="10001"/>
                  </a:ext>
                </a:extLst>
              </a:tr>
              <a:tr h="864096">
                <a:tc>
                  <a:txBody>
                    <a:bodyPr/>
                    <a:lstStyle/>
                    <a:p>
                      <a:pPr marR="28575" algn="just">
                        <a:spcAft>
                          <a:spcPts val="0"/>
                        </a:spcAft>
                      </a:pPr>
                      <a:endParaRPr lang="ru-RU" sz="1200" dirty="0">
                        <a:effectLst/>
                        <a:latin typeface="Times New Roman"/>
                        <a:ea typeface="Times New Roman"/>
                      </a:endParaRPr>
                    </a:p>
                  </a:txBody>
                  <a:tcPr marL="68580" marR="68580" marT="0" marB="0"/>
                </a:tc>
                <a:tc>
                  <a:txBody>
                    <a:bodyPr/>
                    <a:lstStyle/>
                    <a:p>
                      <a:pPr marL="0" marR="28575" algn="just" defTabSz="914400" rtl="0" eaLnBrk="1" latinLnBrk="0" hangingPunct="1">
                        <a:spcAft>
                          <a:spcPts val="0"/>
                        </a:spcAft>
                      </a:pPr>
                      <a:r>
                        <a:rPr lang="ru-RU" sz="1200" kern="1200" dirty="0" smtClean="0">
                          <a:solidFill>
                            <a:schemeClr val="dk1"/>
                          </a:solidFill>
                          <a:effectLst/>
                          <a:latin typeface="+mn-lt"/>
                          <a:ea typeface="+mn-ea"/>
                          <a:cs typeface="+mn-cs"/>
                        </a:rPr>
                        <a:t>в том числе межбюджетные трансферты</a:t>
                      </a:r>
                      <a:endParaRPr lang="ru-RU" sz="1200" kern="1200" dirty="0">
                        <a:solidFill>
                          <a:schemeClr val="dk1"/>
                        </a:solidFill>
                        <a:effectLst/>
                        <a:latin typeface="+mn-lt"/>
                        <a:ea typeface="+mn-ea"/>
                        <a:cs typeface="+mn-cs"/>
                      </a:endParaRPr>
                    </a:p>
                  </a:txBody>
                  <a:tcPr marL="68580" marR="68580" marT="0" marB="0"/>
                </a:tc>
                <a:tc>
                  <a:txBody>
                    <a:bodyPr/>
                    <a:lstStyle/>
                    <a:p>
                      <a:pPr marL="0" marR="28575" algn="just" defTabSz="914400" rtl="0" eaLnBrk="1" latinLnBrk="0" hangingPunct="1">
                        <a:spcAft>
                          <a:spcPts val="0"/>
                        </a:spcAft>
                      </a:pPr>
                      <a:r>
                        <a:rPr lang="ru-RU" sz="1200" kern="1200" dirty="0" smtClean="0">
                          <a:solidFill>
                            <a:schemeClr val="dk1"/>
                          </a:solidFill>
                          <a:effectLst/>
                          <a:latin typeface="+mn-lt"/>
                          <a:ea typeface="+mn-ea"/>
                          <a:cs typeface="+mn-cs"/>
                        </a:rPr>
                        <a:t>34,9</a:t>
                      </a:r>
                      <a:endParaRPr lang="ru-RU" sz="1200" kern="1200" dirty="0">
                        <a:solidFill>
                          <a:schemeClr val="dk1"/>
                        </a:solidFill>
                        <a:effectLst/>
                        <a:latin typeface="+mn-lt"/>
                        <a:ea typeface="+mn-ea"/>
                        <a:cs typeface="+mn-cs"/>
                      </a:endParaRPr>
                    </a:p>
                  </a:txBody>
                  <a:tcPr marL="68580" marR="68580" marT="0" marB="0"/>
                </a:tc>
                <a:tc>
                  <a:txBody>
                    <a:bodyPr/>
                    <a:lstStyle/>
                    <a:p>
                      <a:pPr marL="0" marR="28575" algn="just" defTabSz="914400" rtl="0" eaLnBrk="1" latinLnBrk="0" hangingPunct="1">
                        <a:spcAft>
                          <a:spcPts val="0"/>
                        </a:spcAft>
                      </a:pPr>
                      <a:r>
                        <a:rPr lang="ru-RU" sz="1200" kern="1200" dirty="0" smtClean="0">
                          <a:solidFill>
                            <a:schemeClr val="dk1"/>
                          </a:solidFill>
                          <a:effectLst/>
                          <a:latin typeface="+mn-lt"/>
                          <a:ea typeface="+mn-ea"/>
                          <a:cs typeface="+mn-cs"/>
                        </a:rPr>
                        <a:t>106,9</a:t>
                      </a:r>
                      <a:endParaRPr lang="ru-RU" sz="1200" kern="1200" dirty="0">
                        <a:solidFill>
                          <a:schemeClr val="dk1"/>
                        </a:solidFill>
                        <a:effectLst/>
                        <a:latin typeface="+mn-lt"/>
                        <a:ea typeface="+mn-ea"/>
                        <a:cs typeface="+mn-cs"/>
                      </a:endParaRPr>
                    </a:p>
                  </a:txBody>
                  <a:tcPr marL="68580" marR="68580" marT="0" marB="0"/>
                </a:tc>
                <a:tc>
                  <a:txBody>
                    <a:bodyPr/>
                    <a:lstStyle/>
                    <a:p>
                      <a:pPr marL="0" marR="28575" algn="just" defTabSz="914400" rtl="0" eaLnBrk="1" latinLnBrk="0" hangingPunct="1">
                        <a:spcAft>
                          <a:spcPts val="0"/>
                        </a:spcAft>
                      </a:pPr>
                      <a:r>
                        <a:rPr lang="ru-RU" sz="1200" kern="1200" dirty="0" smtClean="0">
                          <a:solidFill>
                            <a:schemeClr val="dk1"/>
                          </a:solidFill>
                          <a:effectLst/>
                          <a:latin typeface="+mn-lt"/>
                          <a:ea typeface="+mn-ea"/>
                          <a:cs typeface="+mn-cs"/>
                        </a:rPr>
                        <a:t>110,6</a:t>
                      </a:r>
                      <a:endParaRPr lang="ru-RU" sz="1200" kern="1200" dirty="0">
                        <a:solidFill>
                          <a:schemeClr val="dk1"/>
                        </a:solidFill>
                        <a:effectLst/>
                        <a:latin typeface="+mn-lt"/>
                        <a:ea typeface="+mn-ea"/>
                        <a:cs typeface="+mn-cs"/>
                      </a:endParaRPr>
                    </a:p>
                  </a:txBody>
                  <a:tcPr marL="68580" marR="68580" marT="0" marB="0"/>
                </a:tc>
                <a:tc>
                  <a:txBody>
                    <a:bodyPr/>
                    <a:lstStyle/>
                    <a:p>
                      <a:pPr marL="0" marR="28575" algn="just" defTabSz="914400" rtl="0" eaLnBrk="1" latinLnBrk="0" hangingPunct="1">
                        <a:spcAft>
                          <a:spcPts val="0"/>
                        </a:spcAft>
                      </a:pPr>
                      <a:r>
                        <a:rPr lang="ru-RU" sz="1200" kern="1200" dirty="0" smtClean="0">
                          <a:solidFill>
                            <a:schemeClr val="dk1"/>
                          </a:solidFill>
                          <a:effectLst/>
                          <a:latin typeface="+mn-lt"/>
                          <a:ea typeface="+mn-ea"/>
                          <a:cs typeface="+mn-cs"/>
                        </a:rPr>
                        <a:t>115,1</a:t>
                      </a:r>
                      <a:endParaRPr lang="ru-RU" sz="1200"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10002"/>
                  </a:ext>
                </a:extLst>
              </a:tr>
              <a:tr h="686194">
                <a:tc>
                  <a:txBody>
                    <a:bodyPr/>
                    <a:lstStyle/>
                    <a:p>
                      <a:pPr marR="28575" algn="just">
                        <a:spcAft>
                          <a:spcPts val="0"/>
                        </a:spcAft>
                      </a:pPr>
                      <a:r>
                        <a:rPr lang="ru-RU" sz="1200" dirty="0">
                          <a:effectLst/>
                        </a:rPr>
                        <a:t>3</a:t>
                      </a:r>
                      <a:endParaRPr lang="ru-RU" sz="1200" dirty="0">
                        <a:effectLst/>
                        <a:latin typeface="Times New Roman"/>
                        <a:ea typeface="Times New Roman"/>
                      </a:endParaRPr>
                    </a:p>
                  </a:txBody>
                  <a:tcPr marL="68580" marR="68580" marT="0" marB="0"/>
                </a:tc>
                <a:tc>
                  <a:txBody>
                    <a:bodyPr/>
                    <a:lstStyle/>
                    <a:p>
                      <a:pPr marR="28575" algn="just">
                        <a:spcAft>
                          <a:spcPts val="0"/>
                        </a:spcAft>
                      </a:pPr>
                      <a:r>
                        <a:rPr lang="ru-RU" sz="1200" dirty="0">
                          <a:effectLst/>
                        </a:rPr>
                        <a:t>Расходы местного бюджета (млн.руб.)</a:t>
                      </a:r>
                      <a:endParaRPr lang="ru-RU" sz="1200" dirty="0">
                        <a:effectLst/>
                        <a:latin typeface="Times New Roman"/>
                        <a:ea typeface="Times New Roman"/>
                      </a:endParaRPr>
                    </a:p>
                  </a:txBody>
                  <a:tcPr marL="68580" marR="68580" marT="0" marB="0"/>
                </a:tc>
                <a:tc>
                  <a:txBody>
                    <a:bodyPr/>
                    <a:lstStyle/>
                    <a:p>
                      <a:pPr marL="0" marR="28575" algn="just" defTabSz="914400" rtl="0" eaLnBrk="1" latinLnBrk="0" hangingPunct="1">
                        <a:spcAft>
                          <a:spcPts val="0"/>
                        </a:spcAft>
                      </a:pPr>
                      <a:r>
                        <a:rPr lang="ru-RU" sz="1200" kern="1200" dirty="0" smtClean="0">
                          <a:solidFill>
                            <a:schemeClr val="dk1"/>
                          </a:solidFill>
                          <a:effectLst/>
                          <a:latin typeface="+mn-lt"/>
                          <a:ea typeface="+mn-ea"/>
                          <a:cs typeface="+mn-cs"/>
                        </a:rPr>
                        <a:t>148,8</a:t>
                      </a:r>
                      <a:endParaRPr lang="ru-RU" sz="1200" kern="1200" dirty="0">
                        <a:solidFill>
                          <a:schemeClr val="dk1"/>
                        </a:solidFill>
                        <a:effectLst/>
                        <a:latin typeface="+mn-lt"/>
                        <a:ea typeface="+mn-ea"/>
                        <a:cs typeface="+mn-cs"/>
                      </a:endParaRPr>
                    </a:p>
                  </a:txBody>
                  <a:tcPr marL="68580" marR="68580" marT="0" marB="0"/>
                </a:tc>
                <a:tc>
                  <a:txBody>
                    <a:bodyPr/>
                    <a:lstStyle/>
                    <a:p>
                      <a:pPr marL="0" marR="28575" algn="just" defTabSz="914400" rtl="0" eaLnBrk="1" latinLnBrk="0" hangingPunct="1">
                        <a:spcAft>
                          <a:spcPts val="0"/>
                        </a:spcAft>
                      </a:pPr>
                      <a:r>
                        <a:rPr lang="ru-RU" sz="1200" kern="1200" dirty="0" smtClean="0">
                          <a:solidFill>
                            <a:schemeClr val="dk1"/>
                          </a:solidFill>
                          <a:effectLst/>
                          <a:latin typeface="+mn-lt"/>
                          <a:ea typeface="+mn-ea"/>
                          <a:cs typeface="+mn-cs"/>
                        </a:rPr>
                        <a:t>132,5</a:t>
                      </a:r>
                      <a:endParaRPr lang="ru-RU" sz="1200" kern="1200" dirty="0">
                        <a:solidFill>
                          <a:schemeClr val="dk1"/>
                        </a:solidFill>
                        <a:effectLst/>
                        <a:latin typeface="+mn-lt"/>
                        <a:ea typeface="+mn-ea"/>
                        <a:cs typeface="+mn-cs"/>
                      </a:endParaRPr>
                    </a:p>
                  </a:txBody>
                  <a:tcPr marL="68580" marR="68580" marT="0" marB="0"/>
                </a:tc>
                <a:tc>
                  <a:txBody>
                    <a:bodyPr/>
                    <a:lstStyle/>
                    <a:p>
                      <a:pPr marL="0" marR="28575" algn="just" defTabSz="914400" rtl="0" eaLnBrk="1" latinLnBrk="0" hangingPunct="1">
                        <a:spcAft>
                          <a:spcPts val="0"/>
                        </a:spcAft>
                      </a:pPr>
                      <a:r>
                        <a:rPr lang="ru-RU" sz="1200" kern="1200" dirty="0" smtClean="0">
                          <a:solidFill>
                            <a:schemeClr val="dk1"/>
                          </a:solidFill>
                          <a:effectLst/>
                          <a:latin typeface="+mn-lt"/>
                          <a:ea typeface="+mn-ea"/>
                          <a:cs typeface="+mn-cs"/>
                        </a:rPr>
                        <a:t>118,7</a:t>
                      </a:r>
                      <a:endParaRPr lang="ru-RU" sz="1200" kern="1200" dirty="0">
                        <a:solidFill>
                          <a:schemeClr val="dk1"/>
                        </a:solidFill>
                        <a:effectLst/>
                        <a:latin typeface="+mn-lt"/>
                        <a:ea typeface="+mn-ea"/>
                        <a:cs typeface="+mn-cs"/>
                      </a:endParaRPr>
                    </a:p>
                  </a:txBody>
                  <a:tcPr marL="68580" marR="68580" marT="0" marB="0"/>
                </a:tc>
                <a:tc>
                  <a:txBody>
                    <a:bodyPr/>
                    <a:lstStyle/>
                    <a:p>
                      <a:pPr marL="0" marR="28575" algn="just" defTabSz="914400" rtl="0" eaLnBrk="1" latinLnBrk="0" hangingPunct="1">
                        <a:spcAft>
                          <a:spcPts val="0"/>
                        </a:spcAft>
                      </a:pPr>
                      <a:r>
                        <a:rPr lang="ru-RU" sz="1200" kern="1200" dirty="0" smtClean="0">
                          <a:solidFill>
                            <a:schemeClr val="dk1"/>
                          </a:solidFill>
                          <a:effectLst/>
                          <a:latin typeface="+mn-lt"/>
                          <a:ea typeface="+mn-ea"/>
                          <a:cs typeface="+mn-cs"/>
                        </a:rPr>
                        <a:t>125,0</a:t>
                      </a:r>
                      <a:endParaRPr lang="ru-RU" sz="1200"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10003"/>
                  </a:ext>
                </a:extLst>
              </a:tr>
              <a:tr h="686194">
                <a:tc>
                  <a:txBody>
                    <a:bodyPr/>
                    <a:lstStyle/>
                    <a:p>
                      <a:pPr marR="28575" algn="just">
                        <a:spcAft>
                          <a:spcPts val="0"/>
                        </a:spcAft>
                      </a:pPr>
                      <a:r>
                        <a:rPr lang="ru-RU" sz="1200" dirty="0">
                          <a:effectLst/>
                        </a:rPr>
                        <a:t>4</a:t>
                      </a:r>
                      <a:endParaRPr lang="ru-RU" sz="1200" dirty="0">
                        <a:effectLst/>
                        <a:latin typeface="Times New Roman"/>
                        <a:ea typeface="Times New Roman"/>
                      </a:endParaRPr>
                    </a:p>
                  </a:txBody>
                  <a:tcPr marL="68580" marR="68580" marT="0" marB="0"/>
                </a:tc>
                <a:tc>
                  <a:txBody>
                    <a:bodyPr/>
                    <a:lstStyle/>
                    <a:p>
                      <a:pPr marR="28575" algn="just">
                        <a:spcAft>
                          <a:spcPts val="0"/>
                        </a:spcAft>
                      </a:pPr>
                      <a:r>
                        <a:rPr lang="ru-RU" sz="1200" dirty="0" smtClean="0">
                          <a:effectLst/>
                        </a:rPr>
                        <a:t>Дефицит (-)/Профицит (+)</a:t>
                      </a:r>
                      <a:endParaRPr lang="ru-RU" sz="1200" dirty="0">
                        <a:effectLst/>
                        <a:latin typeface="Times New Roman"/>
                        <a:ea typeface="Times New Roman"/>
                      </a:endParaRPr>
                    </a:p>
                  </a:txBody>
                  <a:tcPr marL="68580" marR="68580" marT="0" marB="0"/>
                </a:tc>
                <a:tc>
                  <a:txBody>
                    <a:bodyPr/>
                    <a:lstStyle/>
                    <a:p>
                      <a:pPr marL="0" marR="28575" algn="just" defTabSz="914400" rtl="0" eaLnBrk="1" latinLnBrk="0" hangingPunct="1">
                        <a:spcAft>
                          <a:spcPts val="0"/>
                        </a:spcAft>
                      </a:pPr>
                      <a:r>
                        <a:rPr lang="ru-RU" sz="1200" kern="1200" dirty="0" smtClean="0">
                          <a:solidFill>
                            <a:schemeClr val="dk1"/>
                          </a:solidFill>
                          <a:effectLst/>
                          <a:latin typeface="+mn-lt"/>
                          <a:ea typeface="+mn-ea"/>
                          <a:cs typeface="+mn-cs"/>
                        </a:rPr>
                        <a:t>-15,5</a:t>
                      </a:r>
                      <a:endParaRPr lang="ru-RU" sz="1200" kern="1200" dirty="0">
                        <a:solidFill>
                          <a:schemeClr val="dk1"/>
                        </a:solidFill>
                        <a:effectLst/>
                        <a:latin typeface="+mn-lt"/>
                        <a:ea typeface="+mn-ea"/>
                        <a:cs typeface="+mn-cs"/>
                      </a:endParaRPr>
                    </a:p>
                  </a:txBody>
                  <a:tcPr marL="68580" marR="68580" marT="0" marB="0"/>
                </a:tc>
                <a:tc>
                  <a:txBody>
                    <a:bodyPr/>
                    <a:lstStyle/>
                    <a:p>
                      <a:pPr marL="0" marR="28575" algn="just" defTabSz="914400" rtl="0" eaLnBrk="1" latinLnBrk="0" hangingPunct="1">
                        <a:spcAft>
                          <a:spcPts val="0"/>
                        </a:spcAft>
                      </a:pPr>
                      <a:r>
                        <a:rPr lang="ru-RU" sz="1200" kern="1200" dirty="0" smtClean="0">
                          <a:solidFill>
                            <a:schemeClr val="dk1"/>
                          </a:solidFill>
                          <a:effectLst/>
                          <a:latin typeface="+mn-lt"/>
                          <a:ea typeface="+mn-ea"/>
                          <a:cs typeface="+mn-cs"/>
                        </a:rPr>
                        <a:t>-7,6</a:t>
                      </a:r>
                      <a:endParaRPr lang="ru-RU" sz="1200" kern="1200" dirty="0">
                        <a:solidFill>
                          <a:schemeClr val="dk1"/>
                        </a:solidFill>
                        <a:effectLst/>
                        <a:latin typeface="+mn-lt"/>
                        <a:ea typeface="+mn-ea"/>
                        <a:cs typeface="+mn-cs"/>
                      </a:endParaRPr>
                    </a:p>
                  </a:txBody>
                  <a:tcPr marL="68580" marR="68580" marT="0" marB="0"/>
                </a:tc>
                <a:tc>
                  <a:txBody>
                    <a:bodyPr/>
                    <a:lstStyle/>
                    <a:p>
                      <a:pPr marL="0" marR="28575" algn="just" defTabSz="914400" rtl="0" eaLnBrk="1" latinLnBrk="0" hangingPunct="1">
                        <a:spcAft>
                          <a:spcPts val="0"/>
                        </a:spcAft>
                      </a:pPr>
                      <a:r>
                        <a:rPr lang="ru-RU" sz="1200" kern="1200" dirty="0" smtClean="0">
                          <a:solidFill>
                            <a:schemeClr val="dk1"/>
                          </a:solidFill>
                          <a:effectLst/>
                          <a:latin typeface="+mn-lt"/>
                          <a:ea typeface="+mn-ea"/>
                          <a:cs typeface="+mn-cs"/>
                        </a:rPr>
                        <a:t>0,0</a:t>
                      </a:r>
                      <a:endParaRPr lang="ru-RU" sz="1200" kern="1200" dirty="0">
                        <a:solidFill>
                          <a:schemeClr val="dk1"/>
                        </a:solidFill>
                        <a:effectLst/>
                        <a:latin typeface="+mn-lt"/>
                        <a:ea typeface="+mn-ea"/>
                        <a:cs typeface="+mn-cs"/>
                      </a:endParaRPr>
                    </a:p>
                  </a:txBody>
                  <a:tcPr marL="68580" marR="68580" marT="0" marB="0"/>
                </a:tc>
                <a:tc>
                  <a:txBody>
                    <a:bodyPr/>
                    <a:lstStyle/>
                    <a:p>
                      <a:pPr marL="0" marR="28575" algn="just" defTabSz="914400" rtl="0" eaLnBrk="1" latinLnBrk="0" hangingPunct="1">
                        <a:spcAft>
                          <a:spcPts val="0"/>
                        </a:spcAft>
                      </a:pPr>
                      <a:r>
                        <a:rPr lang="ru-RU" sz="1200" kern="1200" dirty="0" smtClean="0">
                          <a:solidFill>
                            <a:schemeClr val="dk1"/>
                          </a:solidFill>
                          <a:effectLst/>
                          <a:latin typeface="+mn-lt"/>
                          <a:ea typeface="+mn-ea"/>
                          <a:cs typeface="+mn-cs"/>
                        </a:rPr>
                        <a:t>0,0</a:t>
                      </a:r>
                      <a:endParaRPr lang="ru-RU" sz="1200"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6542848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sz="3600" dirty="0" smtClean="0"/>
              <a:t>Динамика поступления доходов в бюджет 2019 </a:t>
            </a:r>
            <a:r>
              <a:rPr lang="ru-RU" sz="3600" dirty="0"/>
              <a:t>– </a:t>
            </a:r>
            <a:r>
              <a:rPr lang="ru-RU" sz="3600" dirty="0" smtClean="0"/>
              <a:t>2023 гг.</a:t>
            </a:r>
            <a:r>
              <a:rPr lang="ru-RU" dirty="0"/>
              <a:t/>
            </a:r>
            <a:br>
              <a:rPr lang="ru-RU" dirty="0"/>
            </a:br>
            <a:endParaRPr lang="ru-RU" dirty="0"/>
          </a:p>
        </p:txBody>
      </p:sp>
      <p:graphicFrame>
        <p:nvGraphicFramePr>
          <p:cNvPr id="5" name="Объект 4"/>
          <p:cNvGraphicFramePr>
            <a:graphicFrameLocks noGrp="1"/>
          </p:cNvGraphicFramePr>
          <p:nvPr>
            <p:ph idx="1"/>
            <p:extLst>
              <p:ext uri="{D42A27DB-BD31-4B8C-83A1-F6EECF244321}">
                <p14:modId xmlns:p14="http://schemas.microsoft.com/office/powerpoint/2010/main" val="473439250"/>
              </p:ext>
            </p:extLst>
          </p:nvPr>
        </p:nvGraphicFramePr>
        <p:xfrm>
          <a:off x="323526" y="1628800"/>
          <a:ext cx="7416824" cy="4777055"/>
        </p:xfrm>
        <a:graphic>
          <a:graphicData uri="http://schemas.openxmlformats.org/drawingml/2006/table">
            <a:tbl>
              <a:tblPr firstRow="1" firstCol="1" bandRow="1">
                <a:tableStyleId>{5C22544A-7EE6-4342-B048-85BDC9FD1C3A}</a:tableStyleId>
              </a:tblPr>
              <a:tblGrid>
                <a:gridCol w="2919388">
                  <a:extLst>
                    <a:ext uri="{9D8B030D-6E8A-4147-A177-3AD203B41FA5}">
                      <a16:colId xmlns:a16="http://schemas.microsoft.com/office/drawing/2014/main" val="162910437"/>
                    </a:ext>
                  </a:extLst>
                </a:gridCol>
                <a:gridCol w="867926">
                  <a:extLst>
                    <a:ext uri="{9D8B030D-6E8A-4147-A177-3AD203B41FA5}">
                      <a16:colId xmlns:a16="http://schemas.microsoft.com/office/drawing/2014/main" val="1019694308"/>
                    </a:ext>
                  </a:extLst>
                </a:gridCol>
                <a:gridCol w="1025730">
                  <a:extLst>
                    <a:ext uri="{9D8B030D-6E8A-4147-A177-3AD203B41FA5}">
                      <a16:colId xmlns:a16="http://schemas.microsoft.com/office/drawing/2014/main" val="3491817314"/>
                    </a:ext>
                  </a:extLst>
                </a:gridCol>
                <a:gridCol w="867926">
                  <a:extLst>
                    <a:ext uri="{9D8B030D-6E8A-4147-A177-3AD203B41FA5}">
                      <a16:colId xmlns:a16="http://schemas.microsoft.com/office/drawing/2014/main" val="4189191012"/>
                    </a:ext>
                  </a:extLst>
                </a:gridCol>
                <a:gridCol w="946828">
                  <a:extLst>
                    <a:ext uri="{9D8B030D-6E8A-4147-A177-3AD203B41FA5}">
                      <a16:colId xmlns:a16="http://schemas.microsoft.com/office/drawing/2014/main" val="4012514003"/>
                    </a:ext>
                  </a:extLst>
                </a:gridCol>
                <a:gridCol w="789026">
                  <a:extLst>
                    <a:ext uri="{9D8B030D-6E8A-4147-A177-3AD203B41FA5}">
                      <a16:colId xmlns:a16="http://schemas.microsoft.com/office/drawing/2014/main" val="745576993"/>
                    </a:ext>
                  </a:extLst>
                </a:gridCol>
              </a:tblGrid>
              <a:tr h="432048">
                <a:tc>
                  <a:txBody>
                    <a:bodyPr/>
                    <a:lstStyle/>
                    <a:p>
                      <a:pPr marR="28575" algn="just">
                        <a:spcAft>
                          <a:spcPts val="0"/>
                        </a:spcAft>
                      </a:pPr>
                      <a:r>
                        <a:rPr lang="ru-RU" sz="1050" b="1" dirty="0">
                          <a:effectLst/>
                          <a:latin typeface="Times New Roman" panose="02020603050405020304" pitchFamily="18" charset="0"/>
                          <a:ea typeface="Times New Roman" panose="02020603050405020304" pitchFamily="18" charset="0"/>
                        </a:rPr>
                        <a:t>        </a:t>
                      </a:r>
                      <a:endParaRPr lang="ru-RU" sz="105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050" b="1" dirty="0">
                          <a:effectLst/>
                          <a:latin typeface="Times New Roman" panose="02020603050405020304" pitchFamily="18" charset="0"/>
                          <a:ea typeface="Times New Roman" panose="02020603050405020304" pitchFamily="18" charset="0"/>
                        </a:rPr>
                        <a:t>2019</a:t>
                      </a:r>
                      <a:endParaRPr lang="ru-RU" sz="1050" dirty="0">
                        <a:effectLst/>
                        <a:latin typeface="Times New Roman" panose="02020603050405020304" pitchFamily="18" charset="0"/>
                        <a:ea typeface="Times New Roman" panose="02020603050405020304" pitchFamily="18" charset="0"/>
                      </a:endParaRPr>
                    </a:p>
                    <a:p>
                      <a:pPr marR="28575" algn="just">
                        <a:spcAft>
                          <a:spcPts val="0"/>
                        </a:spcAft>
                      </a:pPr>
                      <a:r>
                        <a:rPr lang="ru-RU" sz="1050" b="1" dirty="0">
                          <a:effectLst/>
                          <a:latin typeface="Times New Roman" panose="02020603050405020304" pitchFamily="18" charset="0"/>
                          <a:ea typeface="Times New Roman" panose="02020603050405020304" pitchFamily="18" charset="0"/>
                        </a:rPr>
                        <a:t>отчет</a:t>
                      </a:r>
                      <a:endParaRPr lang="ru-RU" sz="105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050" b="1">
                          <a:effectLst/>
                          <a:latin typeface="Times New Roman" panose="02020603050405020304" pitchFamily="18" charset="0"/>
                          <a:ea typeface="Times New Roman" panose="02020603050405020304" pitchFamily="18" charset="0"/>
                        </a:rPr>
                        <a:t>2020</a:t>
                      </a:r>
                      <a:endParaRPr lang="ru-RU" sz="1050">
                        <a:effectLst/>
                        <a:latin typeface="Times New Roman" panose="02020603050405020304" pitchFamily="18" charset="0"/>
                        <a:ea typeface="Times New Roman" panose="02020603050405020304" pitchFamily="18" charset="0"/>
                      </a:endParaRPr>
                    </a:p>
                    <a:p>
                      <a:pPr marR="28575" algn="just">
                        <a:spcAft>
                          <a:spcPts val="0"/>
                        </a:spcAft>
                      </a:pPr>
                      <a:r>
                        <a:rPr lang="ru-RU" sz="1050" b="1">
                          <a:effectLst/>
                          <a:latin typeface="Times New Roman" panose="02020603050405020304" pitchFamily="18" charset="0"/>
                          <a:ea typeface="Times New Roman" panose="02020603050405020304" pitchFamily="18" charset="0"/>
                        </a:rPr>
                        <a:t>прогноз</a:t>
                      </a:r>
                      <a:endParaRPr lang="ru-RU" sz="105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050" b="1">
                          <a:effectLst/>
                          <a:latin typeface="Times New Roman" panose="02020603050405020304" pitchFamily="18" charset="0"/>
                          <a:ea typeface="Times New Roman" panose="02020603050405020304" pitchFamily="18" charset="0"/>
                        </a:rPr>
                        <a:t>2021</a:t>
                      </a:r>
                      <a:endParaRPr lang="ru-RU" sz="1050">
                        <a:effectLst/>
                        <a:latin typeface="Times New Roman" panose="02020603050405020304" pitchFamily="18" charset="0"/>
                        <a:ea typeface="Times New Roman" panose="02020603050405020304" pitchFamily="18" charset="0"/>
                      </a:endParaRPr>
                    </a:p>
                    <a:p>
                      <a:pPr marR="28575" algn="just">
                        <a:spcAft>
                          <a:spcPts val="0"/>
                        </a:spcAft>
                      </a:pPr>
                      <a:r>
                        <a:rPr lang="ru-RU" sz="1050" b="1">
                          <a:effectLst/>
                          <a:latin typeface="Times New Roman" panose="02020603050405020304" pitchFamily="18" charset="0"/>
                          <a:ea typeface="Times New Roman" panose="02020603050405020304" pitchFamily="18" charset="0"/>
                        </a:rPr>
                        <a:t>прогноз</a:t>
                      </a:r>
                      <a:endParaRPr lang="ru-RU" sz="105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050" b="1">
                          <a:effectLst/>
                          <a:latin typeface="Times New Roman" panose="02020603050405020304" pitchFamily="18" charset="0"/>
                          <a:ea typeface="Times New Roman" panose="02020603050405020304" pitchFamily="18" charset="0"/>
                        </a:rPr>
                        <a:t>2022</a:t>
                      </a:r>
                      <a:endParaRPr lang="ru-RU" sz="1050">
                        <a:effectLst/>
                        <a:latin typeface="Times New Roman" panose="02020603050405020304" pitchFamily="18" charset="0"/>
                        <a:ea typeface="Times New Roman" panose="02020603050405020304" pitchFamily="18" charset="0"/>
                      </a:endParaRPr>
                    </a:p>
                    <a:p>
                      <a:pPr marR="28575" algn="just">
                        <a:spcAft>
                          <a:spcPts val="0"/>
                        </a:spcAft>
                      </a:pPr>
                      <a:r>
                        <a:rPr lang="ru-RU" sz="1050" b="1">
                          <a:effectLst/>
                          <a:latin typeface="Times New Roman" panose="02020603050405020304" pitchFamily="18" charset="0"/>
                          <a:ea typeface="Times New Roman" panose="02020603050405020304" pitchFamily="18" charset="0"/>
                        </a:rPr>
                        <a:t>прогноз</a:t>
                      </a:r>
                      <a:endParaRPr lang="ru-RU" sz="105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050" b="1" dirty="0">
                          <a:effectLst/>
                          <a:latin typeface="Times New Roman" panose="02020603050405020304" pitchFamily="18" charset="0"/>
                          <a:ea typeface="Times New Roman" panose="02020603050405020304" pitchFamily="18" charset="0"/>
                        </a:rPr>
                        <a:t>2023</a:t>
                      </a:r>
                      <a:endParaRPr lang="ru-RU" sz="1050" dirty="0">
                        <a:effectLst/>
                        <a:latin typeface="Times New Roman" panose="02020603050405020304" pitchFamily="18" charset="0"/>
                        <a:ea typeface="Times New Roman" panose="02020603050405020304" pitchFamily="18" charset="0"/>
                      </a:endParaRPr>
                    </a:p>
                    <a:p>
                      <a:pPr marR="28575" algn="just">
                        <a:spcAft>
                          <a:spcPts val="0"/>
                        </a:spcAft>
                      </a:pPr>
                      <a:r>
                        <a:rPr lang="ru-RU" sz="1050" b="1" dirty="0">
                          <a:effectLst/>
                          <a:latin typeface="Times New Roman" panose="02020603050405020304" pitchFamily="18" charset="0"/>
                          <a:ea typeface="Times New Roman" panose="02020603050405020304" pitchFamily="18" charset="0"/>
                        </a:rPr>
                        <a:t>прогноз</a:t>
                      </a:r>
                      <a:endParaRPr lang="ru-RU" sz="105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735144594"/>
                  </a:ext>
                </a:extLst>
              </a:tr>
              <a:tr h="412892">
                <a:tc>
                  <a:txBody>
                    <a:bodyPr/>
                    <a:lstStyle/>
                    <a:p>
                      <a:pPr marR="28575" algn="just">
                        <a:spcAft>
                          <a:spcPts val="0"/>
                        </a:spcAft>
                      </a:pPr>
                      <a:r>
                        <a:rPr lang="ru-RU" sz="1100" i="1" dirty="0">
                          <a:effectLst/>
                          <a:latin typeface="Times New Roman" panose="02020603050405020304" pitchFamily="18" charset="0"/>
                          <a:ea typeface="Times New Roman" panose="02020603050405020304" pitchFamily="18" charset="0"/>
                        </a:rPr>
                        <a:t>Доходы всего, </a:t>
                      </a:r>
                      <a:endParaRPr lang="ru-RU" sz="1100" dirty="0">
                        <a:effectLst/>
                        <a:latin typeface="Times New Roman" panose="02020603050405020304" pitchFamily="18" charset="0"/>
                        <a:ea typeface="Times New Roman" panose="02020603050405020304" pitchFamily="18" charset="0"/>
                      </a:endParaRPr>
                    </a:p>
                    <a:p>
                      <a:pPr marR="28575" algn="just">
                        <a:spcAft>
                          <a:spcPts val="0"/>
                        </a:spcAft>
                      </a:pPr>
                      <a:r>
                        <a:rPr lang="ru-RU" sz="1100" i="1" dirty="0">
                          <a:effectLst/>
                          <a:latin typeface="Times New Roman" panose="02020603050405020304" pitchFamily="18" charset="0"/>
                          <a:ea typeface="Times New Roman" panose="02020603050405020304" pitchFamily="18" charset="0"/>
                        </a:rPr>
                        <a:t>в том числе:</a:t>
                      </a:r>
                      <a:endParaRPr lang="ru-RU" sz="11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ctr">
                        <a:spcAft>
                          <a:spcPts val="0"/>
                        </a:spcAft>
                      </a:pPr>
                      <a:r>
                        <a:rPr lang="ru-RU" sz="1200" dirty="0">
                          <a:effectLst/>
                          <a:latin typeface="Times New Roman" panose="02020603050405020304" pitchFamily="18" charset="0"/>
                          <a:ea typeface="Times New Roman" panose="02020603050405020304" pitchFamily="18" charset="0"/>
                        </a:rPr>
                        <a:t>139 317,0</a:t>
                      </a:r>
                    </a:p>
                  </a:txBody>
                  <a:tcPr marL="68580" marR="68580" marT="0" marB="0" anchor="ctr"/>
                </a:tc>
                <a:tc>
                  <a:txBody>
                    <a:bodyPr/>
                    <a:lstStyle/>
                    <a:p>
                      <a:pPr marR="28575" algn="ctr">
                        <a:spcAft>
                          <a:spcPts val="0"/>
                        </a:spcAft>
                      </a:pPr>
                      <a:r>
                        <a:rPr lang="ru-RU" sz="1200" dirty="0">
                          <a:effectLst/>
                          <a:latin typeface="Times New Roman" panose="02020603050405020304" pitchFamily="18" charset="0"/>
                          <a:ea typeface="Times New Roman" panose="02020603050405020304" pitchFamily="18" charset="0"/>
                        </a:rPr>
                        <a:t>133 337,7</a:t>
                      </a:r>
                    </a:p>
                  </a:txBody>
                  <a:tcPr marL="68580" marR="68580" marT="0" marB="0" anchor="ctr"/>
                </a:tc>
                <a:tc>
                  <a:txBody>
                    <a:bodyPr/>
                    <a:lstStyle/>
                    <a:p>
                      <a:pPr marR="28575" algn="ctr">
                        <a:spcAft>
                          <a:spcPts val="0"/>
                        </a:spcAft>
                      </a:pPr>
                      <a:r>
                        <a:rPr lang="ru-RU" sz="1200" dirty="0">
                          <a:effectLst/>
                          <a:latin typeface="Times New Roman" panose="02020603050405020304" pitchFamily="18" charset="0"/>
                          <a:ea typeface="Times New Roman" panose="02020603050405020304" pitchFamily="18" charset="0"/>
                        </a:rPr>
                        <a:t>114 470,8</a:t>
                      </a:r>
                    </a:p>
                  </a:txBody>
                  <a:tcPr marL="68580" marR="68580" marT="0" marB="0" anchor="ctr"/>
                </a:tc>
                <a:tc>
                  <a:txBody>
                    <a:bodyPr/>
                    <a:lstStyle/>
                    <a:p>
                      <a:pPr marR="28575" algn="ctr">
                        <a:spcAft>
                          <a:spcPts val="0"/>
                        </a:spcAft>
                      </a:pPr>
                      <a:r>
                        <a:rPr lang="ru-RU" sz="1200">
                          <a:effectLst/>
                          <a:latin typeface="Times New Roman" panose="02020603050405020304" pitchFamily="18" charset="0"/>
                          <a:ea typeface="Times New Roman" panose="02020603050405020304" pitchFamily="18" charset="0"/>
                        </a:rPr>
                        <a:t>118 678,1</a:t>
                      </a:r>
                    </a:p>
                  </a:txBody>
                  <a:tcPr marL="68580" marR="68580" marT="0" marB="0" anchor="ctr"/>
                </a:tc>
                <a:tc>
                  <a:txBody>
                    <a:bodyPr/>
                    <a:lstStyle/>
                    <a:p>
                      <a:pPr marR="28575" algn="ctr">
                        <a:spcAft>
                          <a:spcPts val="0"/>
                        </a:spcAft>
                      </a:pPr>
                      <a:r>
                        <a:rPr lang="ru-RU" sz="1200" dirty="0">
                          <a:effectLst/>
                          <a:latin typeface="Times New Roman" panose="02020603050405020304" pitchFamily="18" charset="0"/>
                          <a:ea typeface="Times New Roman" panose="02020603050405020304" pitchFamily="18" charset="0"/>
                        </a:rPr>
                        <a:t>125 001,0</a:t>
                      </a:r>
                    </a:p>
                  </a:txBody>
                  <a:tcPr marL="68580" marR="68580" marT="0" marB="0" anchor="ctr"/>
                </a:tc>
                <a:extLst>
                  <a:ext uri="{0D108BD9-81ED-4DB2-BD59-A6C34878D82A}">
                    <a16:rowId xmlns:a16="http://schemas.microsoft.com/office/drawing/2014/main" val="2336747709"/>
                  </a:ext>
                </a:extLst>
              </a:tr>
              <a:tr h="412892">
                <a:tc>
                  <a:txBody>
                    <a:bodyPr/>
                    <a:lstStyle/>
                    <a:p>
                      <a:pPr marR="28575" algn="just">
                        <a:spcAft>
                          <a:spcPts val="0"/>
                        </a:spcAft>
                      </a:pPr>
                      <a:r>
                        <a:rPr lang="ru-RU" sz="1100" i="1" dirty="0">
                          <a:effectLst/>
                          <a:latin typeface="Times New Roman" panose="02020603050405020304" pitchFamily="18" charset="0"/>
                          <a:ea typeface="Times New Roman" panose="02020603050405020304" pitchFamily="18" charset="0"/>
                        </a:rPr>
                        <a:t>Налоги на совокупный доход</a:t>
                      </a:r>
                      <a:endParaRPr lang="ru-RU" sz="11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ctr">
                        <a:spcAft>
                          <a:spcPts val="0"/>
                        </a:spcAft>
                      </a:pPr>
                      <a:r>
                        <a:rPr lang="ru-RU" sz="1200">
                          <a:effectLst/>
                          <a:latin typeface="Times New Roman" panose="02020603050405020304" pitchFamily="18" charset="0"/>
                          <a:ea typeface="Times New Roman" panose="02020603050405020304" pitchFamily="18" charset="0"/>
                        </a:rPr>
                        <a:t>98 952,5</a:t>
                      </a:r>
                    </a:p>
                  </a:txBody>
                  <a:tcPr marL="68580" marR="68580" marT="0" marB="0" anchor="ctr"/>
                </a:tc>
                <a:tc>
                  <a:txBody>
                    <a:bodyPr/>
                    <a:lstStyle/>
                    <a:p>
                      <a:pPr marR="28575" algn="ctr">
                        <a:spcAft>
                          <a:spcPts val="0"/>
                        </a:spcAft>
                      </a:pPr>
                      <a:r>
                        <a:rPr lang="ru-RU" sz="1200" dirty="0">
                          <a:effectLst/>
                          <a:latin typeface="Times New Roman" panose="02020603050405020304" pitchFamily="18" charset="0"/>
                          <a:ea typeface="Times New Roman" panose="02020603050405020304" pitchFamily="18" charset="0"/>
                        </a:rPr>
                        <a:t>88 969,9</a:t>
                      </a:r>
                    </a:p>
                    <a:p>
                      <a:pPr marR="28575" algn="ctr">
                        <a:spcAft>
                          <a:spcPts val="0"/>
                        </a:spcAft>
                      </a:pPr>
                      <a:r>
                        <a:rPr lang="ru-RU" sz="1200" dirty="0">
                          <a:effectLst/>
                          <a:latin typeface="Times New Roman" panose="02020603050405020304" pitchFamily="18" charset="0"/>
                          <a:ea typeface="Times New Roman" panose="02020603050405020304" pitchFamily="18" charset="0"/>
                        </a:rPr>
                        <a:t> </a:t>
                      </a:r>
                    </a:p>
                  </a:txBody>
                  <a:tcPr marL="68580" marR="68580" marT="0" marB="0" anchor="ctr"/>
                </a:tc>
                <a:tc>
                  <a:txBody>
                    <a:bodyPr/>
                    <a:lstStyle/>
                    <a:p>
                      <a:pPr marR="28575" algn="ctr">
                        <a:spcAft>
                          <a:spcPts val="0"/>
                        </a:spcAft>
                      </a:pPr>
                      <a:r>
                        <a:rPr lang="ru-RU" sz="1200" dirty="0">
                          <a:effectLst/>
                          <a:latin typeface="Times New Roman" panose="02020603050405020304" pitchFamily="18" charset="0"/>
                          <a:ea typeface="Times New Roman" panose="02020603050405020304" pitchFamily="18" charset="0"/>
                        </a:rPr>
                        <a:t>-</a:t>
                      </a:r>
                    </a:p>
                  </a:txBody>
                  <a:tcPr marL="68580" marR="68580" marT="0" marB="0" anchor="ctr"/>
                </a:tc>
                <a:tc>
                  <a:txBody>
                    <a:bodyPr/>
                    <a:lstStyle/>
                    <a:p>
                      <a:pPr marR="28575" algn="ctr">
                        <a:spcAft>
                          <a:spcPts val="0"/>
                        </a:spcAft>
                      </a:pPr>
                      <a:r>
                        <a:rPr lang="ru-RU" sz="1200">
                          <a:effectLst/>
                          <a:latin typeface="Times New Roman" panose="02020603050405020304" pitchFamily="18" charset="0"/>
                          <a:ea typeface="Times New Roman" panose="02020603050405020304" pitchFamily="18" charset="0"/>
                        </a:rPr>
                        <a:t>-</a:t>
                      </a:r>
                    </a:p>
                  </a:txBody>
                  <a:tcPr marL="68580" marR="68580" marT="0" marB="0" anchor="ctr"/>
                </a:tc>
                <a:tc>
                  <a:txBody>
                    <a:bodyPr/>
                    <a:lstStyle/>
                    <a:p>
                      <a:pPr marR="28575" algn="ctr">
                        <a:spcAft>
                          <a:spcPts val="0"/>
                        </a:spcAft>
                      </a:pPr>
                      <a:r>
                        <a:rPr lang="ru-RU" sz="1200" dirty="0">
                          <a:effectLst/>
                          <a:latin typeface="Times New Roman" panose="02020603050405020304" pitchFamily="18" charset="0"/>
                          <a:ea typeface="Times New Roman" panose="02020603050405020304" pitchFamily="18" charset="0"/>
                        </a:rPr>
                        <a:t>-</a:t>
                      </a:r>
                    </a:p>
                  </a:txBody>
                  <a:tcPr marL="68580" marR="68580" marT="0" marB="0" anchor="ctr"/>
                </a:tc>
                <a:extLst>
                  <a:ext uri="{0D108BD9-81ED-4DB2-BD59-A6C34878D82A}">
                    <a16:rowId xmlns:a16="http://schemas.microsoft.com/office/drawing/2014/main" val="3705300265"/>
                  </a:ext>
                </a:extLst>
              </a:tr>
              <a:tr h="412892">
                <a:tc>
                  <a:txBody>
                    <a:bodyPr/>
                    <a:lstStyle/>
                    <a:p>
                      <a:pPr marR="28575" algn="just">
                        <a:spcAft>
                          <a:spcPts val="0"/>
                        </a:spcAft>
                      </a:pPr>
                      <a:r>
                        <a:rPr lang="ru-RU" sz="1100" i="1" dirty="0">
                          <a:effectLst/>
                          <a:latin typeface="Times New Roman" panose="02020603050405020304" pitchFamily="18" charset="0"/>
                          <a:ea typeface="Times New Roman" panose="02020603050405020304" pitchFamily="18" charset="0"/>
                        </a:rPr>
                        <a:t>Штрафы, санкции, возмещение ущерба</a:t>
                      </a:r>
                      <a:endParaRPr lang="ru-RU" sz="11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ctr">
                        <a:spcAft>
                          <a:spcPts val="0"/>
                        </a:spcAft>
                      </a:pPr>
                      <a:r>
                        <a:rPr lang="ru-RU" sz="1200">
                          <a:effectLst/>
                          <a:latin typeface="Times New Roman" panose="02020603050405020304" pitchFamily="18" charset="0"/>
                          <a:ea typeface="Times New Roman" panose="02020603050405020304" pitchFamily="18" charset="0"/>
                        </a:rPr>
                        <a:t>5 697,1</a:t>
                      </a:r>
                    </a:p>
                  </a:txBody>
                  <a:tcPr marL="68580" marR="68580" marT="0" marB="0" anchor="ctr"/>
                </a:tc>
                <a:tc>
                  <a:txBody>
                    <a:bodyPr/>
                    <a:lstStyle/>
                    <a:p>
                      <a:pPr marR="28575" algn="ctr">
                        <a:spcAft>
                          <a:spcPts val="0"/>
                        </a:spcAft>
                      </a:pPr>
                      <a:r>
                        <a:rPr lang="ru-RU" sz="1200">
                          <a:effectLst/>
                          <a:latin typeface="Times New Roman" panose="02020603050405020304" pitchFamily="18" charset="0"/>
                          <a:ea typeface="Times New Roman" panose="02020603050405020304" pitchFamily="18" charset="0"/>
                        </a:rPr>
                        <a:t>903,2</a:t>
                      </a:r>
                    </a:p>
                  </a:txBody>
                  <a:tcPr marL="68580" marR="68580" marT="0" marB="0" anchor="ctr"/>
                </a:tc>
                <a:tc>
                  <a:txBody>
                    <a:bodyPr/>
                    <a:lstStyle/>
                    <a:p>
                      <a:pPr marR="28575" algn="ctr">
                        <a:spcAft>
                          <a:spcPts val="0"/>
                        </a:spcAft>
                      </a:pPr>
                      <a:r>
                        <a:rPr lang="ru-RU" sz="1200" dirty="0">
                          <a:effectLst/>
                          <a:latin typeface="Times New Roman" panose="02020603050405020304" pitchFamily="18" charset="0"/>
                          <a:ea typeface="Times New Roman" panose="02020603050405020304" pitchFamily="18" charset="0"/>
                        </a:rPr>
                        <a:t>-</a:t>
                      </a:r>
                    </a:p>
                  </a:txBody>
                  <a:tcPr marL="68580" marR="68580" marT="0" marB="0" anchor="ctr"/>
                </a:tc>
                <a:tc>
                  <a:txBody>
                    <a:bodyPr/>
                    <a:lstStyle/>
                    <a:p>
                      <a:pPr marR="28575" algn="ctr">
                        <a:spcAft>
                          <a:spcPts val="0"/>
                        </a:spcAft>
                      </a:pPr>
                      <a:r>
                        <a:rPr lang="ru-RU" sz="1200">
                          <a:effectLst/>
                          <a:latin typeface="Times New Roman" panose="02020603050405020304" pitchFamily="18" charset="0"/>
                          <a:ea typeface="Times New Roman" panose="02020603050405020304" pitchFamily="18" charset="0"/>
                        </a:rPr>
                        <a:t>-</a:t>
                      </a:r>
                    </a:p>
                  </a:txBody>
                  <a:tcPr marL="68580" marR="68580" marT="0" marB="0" anchor="ctr"/>
                </a:tc>
                <a:tc>
                  <a:txBody>
                    <a:bodyPr/>
                    <a:lstStyle/>
                    <a:p>
                      <a:pPr marR="28575" algn="ctr">
                        <a:spcAft>
                          <a:spcPts val="0"/>
                        </a:spcAft>
                      </a:pPr>
                      <a:r>
                        <a:rPr lang="ru-RU" sz="1200" dirty="0">
                          <a:effectLst/>
                          <a:latin typeface="Times New Roman" panose="02020603050405020304" pitchFamily="18" charset="0"/>
                          <a:ea typeface="Times New Roman" panose="02020603050405020304" pitchFamily="18" charset="0"/>
                        </a:rPr>
                        <a:t>-</a:t>
                      </a:r>
                    </a:p>
                  </a:txBody>
                  <a:tcPr marL="68580" marR="68580" marT="0" marB="0" anchor="ctr"/>
                </a:tc>
                <a:extLst>
                  <a:ext uri="{0D108BD9-81ED-4DB2-BD59-A6C34878D82A}">
                    <a16:rowId xmlns:a16="http://schemas.microsoft.com/office/drawing/2014/main" val="2992147483"/>
                  </a:ext>
                </a:extLst>
              </a:tr>
              <a:tr h="572888">
                <a:tc>
                  <a:txBody>
                    <a:bodyPr/>
                    <a:lstStyle/>
                    <a:p>
                      <a:pPr marR="28575" algn="just">
                        <a:spcAft>
                          <a:spcPts val="0"/>
                        </a:spcAft>
                      </a:pPr>
                      <a:r>
                        <a:rPr lang="ru-RU" sz="1100" i="1" dirty="0">
                          <a:effectLst/>
                          <a:latin typeface="Times New Roman" panose="02020603050405020304" pitchFamily="18" charset="0"/>
                          <a:ea typeface="Times New Roman" panose="02020603050405020304" pitchFamily="18" charset="0"/>
                        </a:rPr>
                        <a:t>Налог на доходы физических лиц с доходов, источником которых является налоговый агент, за исключением доходов, в отношении которых исчисление и уплата налога осуществляются в соответствии со статьями 227, 227.1 и 228 Налогового кодекса Российской Федерации</a:t>
                      </a:r>
                      <a:endParaRPr lang="ru-RU" sz="11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ctr">
                        <a:spcAft>
                          <a:spcPts val="0"/>
                        </a:spcAft>
                      </a:pPr>
                      <a:r>
                        <a:rPr lang="ru-RU" sz="1200">
                          <a:effectLst/>
                          <a:latin typeface="Times New Roman" panose="02020603050405020304" pitchFamily="18" charset="0"/>
                          <a:ea typeface="Times New Roman" panose="02020603050405020304" pitchFamily="18" charset="0"/>
                        </a:rPr>
                        <a:t> </a:t>
                      </a:r>
                    </a:p>
                  </a:txBody>
                  <a:tcPr marL="68580" marR="68580" marT="0" marB="0" anchor="ctr"/>
                </a:tc>
                <a:tc>
                  <a:txBody>
                    <a:bodyPr/>
                    <a:lstStyle/>
                    <a:p>
                      <a:pPr marR="28575" algn="ctr">
                        <a:spcAft>
                          <a:spcPts val="0"/>
                        </a:spcAft>
                      </a:pPr>
                      <a:r>
                        <a:rPr lang="ru-RU" sz="1200" dirty="0">
                          <a:effectLst/>
                          <a:latin typeface="Times New Roman" panose="02020603050405020304" pitchFamily="18" charset="0"/>
                          <a:ea typeface="Times New Roman" panose="02020603050405020304" pitchFamily="18" charset="0"/>
                        </a:rPr>
                        <a:t> </a:t>
                      </a:r>
                    </a:p>
                  </a:txBody>
                  <a:tcPr marL="68580" marR="68580" marT="0" marB="0" anchor="ctr"/>
                </a:tc>
                <a:tc>
                  <a:txBody>
                    <a:bodyPr/>
                    <a:lstStyle/>
                    <a:p>
                      <a:pPr marR="28575" algn="ctr">
                        <a:spcAft>
                          <a:spcPts val="0"/>
                        </a:spcAft>
                      </a:pPr>
                      <a:r>
                        <a:rPr lang="ru-RU" sz="1200" dirty="0">
                          <a:effectLst/>
                          <a:latin typeface="Times New Roman" panose="02020603050405020304" pitchFamily="18" charset="0"/>
                          <a:ea typeface="Times New Roman" panose="02020603050405020304" pitchFamily="18" charset="0"/>
                        </a:rPr>
                        <a:t>5 669,0</a:t>
                      </a:r>
                    </a:p>
                  </a:txBody>
                  <a:tcPr marL="68580" marR="68580" marT="0" marB="0" anchor="ctr"/>
                </a:tc>
                <a:tc>
                  <a:txBody>
                    <a:bodyPr/>
                    <a:lstStyle/>
                    <a:p>
                      <a:pPr marR="28575" algn="ctr">
                        <a:spcAft>
                          <a:spcPts val="0"/>
                        </a:spcAft>
                      </a:pPr>
                      <a:r>
                        <a:rPr lang="ru-RU" sz="1200" dirty="0">
                          <a:effectLst/>
                          <a:latin typeface="Times New Roman" panose="02020603050405020304" pitchFamily="18" charset="0"/>
                          <a:ea typeface="Times New Roman" panose="02020603050405020304" pitchFamily="18" charset="0"/>
                        </a:rPr>
                        <a:t>6 237,2</a:t>
                      </a:r>
                    </a:p>
                  </a:txBody>
                  <a:tcPr marL="68580" marR="68580" marT="0" marB="0" anchor="ctr"/>
                </a:tc>
                <a:tc>
                  <a:txBody>
                    <a:bodyPr/>
                    <a:lstStyle/>
                    <a:p>
                      <a:pPr marR="28575" algn="ctr">
                        <a:spcAft>
                          <a:spcPts val="0"/>
                        </a:spcAft>
                      </a:pPr>
                      <a:r>
                        <a:rPr lang="ru-RU" sz="1200" dirty="0">
                          <a:effectLst/>
                          <a:latin typeface="Times New Roman" panose="02020603050405020304" pitchFamily="18" charset="0"/>
                          <a:ea typeface="Times New Roman" panose="02020603050405020304" pitchFamily="18" charset="0"/>
                        </a:rPr>
                        <a:t>7 989,8</a:t>
                      </a:r>
                    </a:p>
                  </a:txBody>
                  <a:tcPr marL="68580" marR="68580" marT="0" marB="0" anchor="ctr"/>
                </a:tc>
                <a:extLst>
                  <a:ext uri="{0D108BD9-81ED-4DB2-BD59-A6C34878D82A}">
                    <a16:rowId xmlns:a16="http://schemas.microsoft.com/office/drawing/2014/main" val="3954362001"/>
                  </a:ext>
                </a:extLst>
              </a:tr>
              <a:tr h="979758">
                <a:tc>
                  <a:txBody>
                    <a:bodyPr/>
                    <a:lstStyle/>
                    <a:p>
                      <a:pPr marR="28575" algn="just">
                        <a:spcAft>
                          <a:spcPts val="0"/>
                        </a:spcAft>
                      </a:pPr>
                      <a:r>
                        <a:rPr lang="ru-RU" sz="1100" i="1" dirty="0">
                          <a:effectLst/>
                          <a:latin typeface="Times New Roman" panose="02020603050405020304" pitchFamily="18" charset="0"/>
                          <a:ea typeface="Times New Roman" panose="02020603050405020304" pitchFamily="18" charset="0"/>
                        </a:rPr>
                        <a:t>Доходы от оказания платных услуг (работ) и компенсации затрат государства </a:t>
                      </a:r>
                      <a:endParaRPr lang="ru-RU" sz="11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ctr">
                        <a:spcAft>
                          <a:spcPts val="0"/>
                        </a:spcAft>
                      </a:pPr>
                      <a:r>
                        <a:rPr lang="ru-RU" sz="1200">
                          <a:effectLst/>
                          <a:latin typeface="Times New Roman" panose="02020603050405020304" pitchFamily="18" charset="0"/>
                          <a:ea typeface="Times New Roman" panose="02020603050405020304" pitchFamily="18" charset="0"/>
                        </a:rPr>
                        <a:t>506,1</a:t>
                      </a:r>
                    </a:p>
                  </a:txBody>
                  <a:tcPr marL="68580" marR="68580" marT="0" marB="0" anchor="ctr"/>
                </a:tc>
                <a:tc>
                  <a:txBody>
                    <a:bodyPr/>
                    <a:lstStyle/>
                    <a:p>
                      <a:pPr marR="28575" algn="ctr">
                        <a:spcAft>
                          <a:spcPts val="0"/>
                        </a:spcAft>
                      </a:pPr>
                      <a:r>
                        <a:rPr lang="ru-RU" sz="1200">
                          <a:effectLst/>
                          <a:latin typeface="Times New Roman" panose="02020603050405020304" pitchFamily="18" charset="0"/>
                          <a:ea typeface="Times New Roman" panose="02020603050405020304" pitchFamily="18" charset="0"/>
                        </a:rPr>
                        <a:t>8 543,4</a:t>
                      </a:r>
                    </a:p>
                  </a:txBody>
                  <a:tcPr marL="68580" marR="68580" marT="0" marB="0" anchor="ctr"/>
                </a:tc>
                <a:tc>
                  <a:txBody>
                    <a:bodyPr/>
                    <a:lstStyle/>
                    <a:p>
                      <a:pPr marR="28575" algn="ctr">
                        <a:spcAft>
                          <a:spcPts val="0"/>
                        </a:spcAft>
                      </a:pPr>
                      <a:r>
                        <a:rPr lang="ru-RU" sz="1200" dirty="0">
                          <a:effectLst/>
                          <a:latin typeface="Times New Roman" panose="02020603050405020304" pitchFamily="18" charset="0"/>
                          <a:ea typeface="Times New Roman" panose="02020603050405020304" pitchFamily="18" charset="0"/>
                        </a:rPr>
                        <a:t>1 876,0</a:t>
                      </a:r>
                    </a:p>
                  </a:txBody>
                  <a:tcPr marL="68580" marR="68580" marT="0" marB="0" anchor="ctr"/>
                </a:tc>
                <a:tc>
                  <a:txBody>
                    <a:bodyPr/>
                    <a:lstStyle/>
                    <a:p>
                      <a:pPr marR="28575" algn="ctr">
                        <a:spcAft>
                          <a:spcPts val="0"/>
                        </a:spcAft>
                      </a:pPr>
                      <a:r>
                        <a:rPr lang="ru-RU" sz="1200" dirty="0">
                          <a:effectLst/>
                          <a:latin typeface="Times New Roman" panose="02020603050405020304" pitchFamily="18" charset="0"/>
                          <a:ea typeface="Times New Roman" panose="02020603050405020304" pitchFamily="18" charset="0"/>
                        </a:rPr>
                        <a:t>1 876,0</a:t>
                      </a:r>
                    </a:p>
                  </a:txBody>
                  <a:tcPr marL="68580" marR="68580" marT="0" marB="0" anchor="ctr"/>
                </a:tc>
                <a:tc>
                  <a:txBody>
                    <a:bodyPr/>
                    <a:lstStyle/>
                    <a:p>
                      <a:pPr marR="28575" algn="ctr">
                        <a:spcAft>
                          <a:spcPts val="0"/>
                        </a:spcAft>
                      </a:pPr>
                      <a:r>
                        <a:rPr lang="ru-RU" sz="1200" dirty="0">
                          <a:effectLst/>
                          <a:latin typeface="Times New Roman" panose="02020603050405020304" pitchFamily="18" charset="0"/>
                          <a:ea typeface="Times New Roman" panose="02020603050405020304" pitchFamily="18" charset="0"/>
                        </a:rPr>
                        <a:t>1 876,0</a:t>
                      </a:r>
                    </a:p>
                  </a:txBody>
                  <a:tcPr marL="68580" marR="68580" marT="0" marB="0" anchor="ctr"/>
                </a:tc>
                <a:extLst>
                  <a:ext uri="{0D108BD9-81ED-4DB2-BD59-A6C34878D82A}">
                    <a16:rowId xmlns:a16="http://schemas.microsoft.com/office/drawing/2014/main" val="3553027774"/>
                  </a:ext>
                </a:extLst>
              </a:tr>
              <a:tr h="953093">
                <a:tc>
                  <a:txBody>
                    <a:bodyPr/>
                    <a:lstStyle/>
                    <a:p>
                      <a:pPr marR="28575" algn="just">
                        <a:spcAft>
                          <a:spcPts val="0"/>
                        </a:spcAft>
                      </a:pPr>
                      <a:r>
                        <a:rPr lang="ru-RU" sz="1100" i="1" dirty="0">
                          <a:effectLst/>
                          <a:latin typeface="Times New Roman" panose="02020603050405020304" pitchFamily="18" charset="0"/>
                          <a:ea typeface="Times New Roman" panose="02020603050405020304" pitchFamily="18" charset="0"/>
                        </a:rPr>
                        <a:t>Безвозмездные поступления от других бюджетов бюджетной системы РФ</a:t>
                      </a:r>
                      <a:endParaRPr lang="ru-RU" sz="11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ctr">
                        <a:spcAft>
                          <a:spcPts val="0"/>
                        </a:spcAft>
                      </a:pPr>
                      <a:r>
                        <a:rPr lang="ru-RU" sz="1200">
                          <a:effectLst/>
                          <a:latin typeface="Times New Roman" panose="02020603050405020304" pitchFamily="18" charset="0"/>
                          <a:ea typeface="Times New Roman" panose="02020603050405020304" pitchFamily="18" charset="0"/>
                        </a:rPr>
                        <a:t>34 161,3</a:t>
                      </a:r>
                    </a:p>
                  </a:txBody>
                  <a:tcPr marL="68580" marR="68580" marT="0" marB="0" anchor="ctr"/>
                </a:tc>
                <a:tc>
                  <a:txBody>
                    <a:bodyPr/>
                    <a:lstStyle/>
                    <a:p>
                      <a:pPr marR="28575" algn="ctr">
                        <a:spcAft>
                          <a:spcPts val="0"/>
                        </a:spcAft>
                      </a:pPr>
                      <a:r>
                        <a:rPr lang="ru-RU" sz="1200">
                          <a:effectLst/>
                          <a:latin typeface="Times New Roman" panose="02020603050405020304" pitchFamily="18" charset="0"/>
                          <a:ea typeface="Times New Roman" panose="02020603050405020304" pitchFamily="18" charset="0"/>
                        </a:rPr>
                        <a:t>34 921,2</a:t>
                      </a:r>
                    </a:p>
                  </a:txBody>
                  <a:tcPr marL="68580" marR="68580" marT="0" marB="0" anchor="ctr"/>
                </a:tc>
                <a:tc>
                  <a:txBody>
                    <a:bodyPr/>
                    <a:lstStyle/>
                    <a:p>
                      <a:pPr marR="28575" algn="ctr">
                        <a:spcAft>
                          <a:spcPts val="0"/>
                        </a:spcAft>
                      </a:pPr>
                      <a:r>
                        <a:rPr lang="ru-RU" sz="1200">
                          <a:effectLst/>
                          <a:latin typeface="Times New Roman" panose="02020603050405020304" pitchFamily="18" charset="0"/>
                          <a:ea typeface="Times New Roman" panose="02020603050405020304" pitchFamily="18" charset="0"/>
                        </a:rPr>
                        <a:t>106 925,8</a:t>
                      </a:r>
                    </a:p>
                  </a:txBody>
                  <a:tcPr marL="68580" marR="68580" marT="0" marB="0" anchor="ctr"/>
                </a:tc>
                <a:tc>
                  <a:txBody>
                    <a:bodyPr/>
                    <a:lstStyle/>
                    <a:p>
                      <a:pPr marR="28575" algn="ctr">
                        <a:spcAft>
                          <a:spcPts val="0"/>
                        </a:spcAft>
                      </a:pPr>
                      <a:r>
                        <a:rPr lang="ru-RU" sz="1200">
                          <a:effectLst/>
                          <a:latin typeface="Times New Roman" panose="02020603050405020304" pitchFamily="18" charset="0"/>
                          <a:ea typeface="Times New Roman" panose="02020603050405020304" pitchFamily="18" charset="0"/>
                        </a:rPr>
                        <a:t>110 564,9</a:t>
                      </a:r>
                    </a:p>
                  </a:txBody>
                  <a:tcPr marL="68580" marR="68580" marT="0" marB="0" anchor="ctr"/>
                </a:tc>
                <a:tc>
                  <a:txBody>
                    <a:bodyPr/>
                    <a:lstStyle/>
                    <a:p>
                      <a:pPr marR="28575" algn="ctr">
                        <a:spcAft>
                          <a:spcPts val="0"/>
                        </a:spcAft>
                      </a:pPr>
                      <a:r>
                        <a:rPr lang="ru-RU" sz="1200" dirty="0">
                          <a:effectLst/>
                          <a:latin typeface="Times New Roman" panose="02020603050405020304" pitchFamily="18" charset="0"/>
                          <a:ea typeface="Times New Roman" panose="02020603050405020304" pitchFamily="18" charset="0"/>
                        </a:rPr>
                        <a:t>115 135,2</a:t>
                      </a:r>
                    </a:p>
                  </a:txBody>
                  <a:tcPr marL="68580" marR="68580" marT="0" marB="0" anchor="ctr"/>
                </a:tc>
                <a:extLst>
                  <a:ext uri="{0D108BD9-81ED-4DB2-BD59-A6C34878D82A}">
                    <a16:rowId xmlns:a16="http://schemas.microsoft.com/office/drawing/2014/main" val="1273903842"/>
                  </a:ext>
                </a:extLst>
              </a:tr>
            </a:tbl>
          </a:graphicData>
        </a:graphic>
      </p:graphicFrame>
    </p:spTree>
    <p:extLst>
      <p:ext uri="{BB962C8B-B14F-4D97-AF65-F5344CB8AC3E}">
        <p14:creationId xmlns:p14="http://schemas.microsoft.com/office/powerpoint/2010/main" val="5059163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83379" y="260648"/>
            <a:ext cx="8229600" cy="869740"/>
          </a:xfrm>
        </p:spPr>
        <p:txBody>
          <a:bodyPr>
            <a:normAutofit/>
          </a:bodyPr>
          <a:lstStyle/>
          <a:p>
            <a:r>
              <a:rPr lang="ru-RU" sz="3200" dirty="0"/>
              <a:t>Структура доходов в </a:t>
            </a:r>
            <a:r>
              <a:rPr lang="ru-RU" sz="3200" dirty="0" smtClean="0"/>
              <a:t>2021 </a:t>
            </a:r>
            <a:r>
              <a:rPr lang="ru-RU" sz="3200" dirty="0"/>
              <a:t>году</a:t>
            </a:r>
          </a:p>
        </p:txBody>
      </p:sp>
      <p:graphicFrame>
        <p:nvGraphicFramePr>
          <p:cNvPr id="45" name="Диаграмма 44"/>
          <p:cNvGraphicFramePr>
            <a:graphicFrameLocks/>
          </p:cNvGraphicFramePr>
          <p:nvPr>
            <p:extLst>
              <p:ext uri="{D42A27DB-BD31-4B8C-83A1-F6EECF244321}">
                <p14:modId xmlns:p14="http://schemas.microsoft.com/office/powerpoint/2010/main" val="2128226690"/>
              </p:ext>
            </p:extLst>
          </p:nvPr>
        </p:nvGraphicFramePr>
        <p:xfrm>
          <a:off x="1187624" y="1207770"/>
          <a:ext cx="6120680" cy="444246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0538882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116632"/>
            <a:ext cx="7272807" cy="792088"/>
          </a:xfrm>
        </p:spPr>
        <p:txBody>
          <a:bodyPr>
            <a:noAutofit/>
          </a:bodyPr>
          <a:lstStyle/>
          <a:p>
            <a:r>
              <a:rPr lang="ru-RU" sz="2400" dirty="0"/>
              <a:t>Динамика расходов местного бюджета в </a:t>
            </a:r>
            <a:r>
              <a:rPr lang="ru-RU" sz="2400" dirty="0" smtClean="0"/>
              <a:t>2020 </a:t>
            </a:r>
            <a:r>
              <a:rPr lang="ru-RU" sz="2400" dirty="0" smtClean="0"/>
              <a:t>г. и на плановый </a:t>
            </a:r>
            <a:r>
              <a:rPr lang="ru-RU" sz="2400" dirty="0"/>
              <a:t>период </a:t>
            </a:r>
            <a:r>
              <a:rPr lang="ru-RU" sz="2400" dirty="0" smtClean="0"/>
              <a:t>2021 </a:t>
            </a:r>
            <a:r>
              <a:rPr lang="ru-RU" sz="2400" dirty="0"/>
              <a:t>–</a:t>
            </a:r>
            <a:r>
              <a:rPr lang="ru-RU" sz="2400" dirty="0" smtClean="0"/>
              <a:t>2023 </a:t>
            </a:r>
            <a:r>
              <a:rPr lang="ru-RU" sz="2400" dirty="0"/>
              <a:t>года</a:t>
            </a:r>
          </a:p>
        </p:txBody>
      </p:sp>
      <p:graphicFrame>
        <p:nvGraphicFramePr>
          <p:cNvPr id="5" name="Объект 4"/>
          <p:cNvGraphicFramePr>
            <a:graphicFrameLocks noGrp="1"/>
          </p:cNvGraphicFramePr>
          <p:nvPr>
            <p:ph idx="1"/>
            <p:extLst>
              <p:ext uri="{D42A27DB-BD31-4B8C-83A1-F6EECF244321}">
                <p14:modId xmlns:p14="http://schemas.microsoft.com/office/powerpoint/2010/main" val="409241620"/>
              </p:ext>
            </p:extLst>
          </p:nvPr>
        </p:nvGraphicFramePr>
        <p:xfrm>
          <a:off x="539552" y="1087444"/>
          <a:ext cx="7776863" cy="5677290"/>
        </p:xfrm>
        <a:graphic>
          <a:graphicData uri="http://schemas.openxmlformats.org/drawingml/2006/table">
            <a:tbl>
              <a:tblPr firstRow="1" firstCol="1" bandRow="1">
                <a:tableStyleId>{5C22544A-7EE6-4342-B048-85BDC9FD1C3A}</a:tableStyleId>
              </a:tblPr>
              <a:tblGrid>
                <a:gridCol w="3309834">
                  <a:extLst>
                    <a:ext uri="{9D8B030D-6E8A-4147-A177-3AD203B41FA5}">
                      <a16:colId xmlns:a16="http://schemas.microsoft.com/office/drawing/2014/main" val="2605248966"/>
                    </a:ext>
                  </a:extLst>
                </a:gridCol>
                <a:gridCol w="639258">
                  <a:extLst>
                    <a:ext uri="{9D8B030D-6E8A-4147-A177-3AD203B41FA5}">
                      <a16:colId xmlns:a16="http://schemas.microsoft.com/office/drawing/2014/main" val="3905504222"/>
                    </a:ext>
                  </a:extLst>
                </a:gridCol>
                <a:gridCol w="954998">
                  <a:extLst>
                    <a:ext uri="{9D8B030D-6E8A-4147-A177-3AD203B41FA5}">
                      <a16:colId xmlns:a16="http://schemas.microsoft.com/office/drawing/2014/main" val="3407028016"/>
                    </a:ext>
                  </a:extLst>
                </a:gridCol>
                <a:gridCol w="954998">
                  <a:extLst>
                    <a:ext uri="{9D8B030D-6E8A-4147-A177-3AD203B41FA5}">
                      <a16:colId xmlns:a16="http://schemas.microsoft.com/office/drawing/2014/main" val="2738870028"/>
                    </a:ext>
                  </a:extLst>
                </a:gridCol>
                <a:gridCol w="962777">
                  <a:extLst>
                    <a:ext uri="{9D8B030D-6E8A-4147-A177-3AD203B41FA5}">
                      <a16:colId xmlns:a16="http://schemas.microsoft.com/office/drawing/2014/main" val="4054724852"/>
                    </a:ext>
                  </a:extLst>
                </a:gridCol>
                <a:gridCol w="954998">
                  <a:extLst>
                    <a:ext uri="{9D8B030D-6E8A-4147-A177-3AD203B41FA5}">
                      <a16:colId xmlns:a16="http://schemas.microsoft.com/office/drawing/2014/main" val="1669030306"/>
                    </a:ext>
                  </a:extLst>
                </a:gridCol>
              </a:tblGrid>
              <a:tr h="241787">
                <a:tc rowSpan="2">
                  <a:txBody>
                    <a:bodyPr/>
                    <a:lstStyle/>
                    <a:p>
                      <a:pPr algn="ctr">
                        <a:spcAft>
                          <a:spcPts val="0"/>
                        </a:spcAft>
                      </a:pPr>
                      <a:r>
                        <a:rPr lang="ru-RU" sz="700" dirty="0">
                          <a:effectLst/>
                        </a:rPr>
                        <a:t>Наименование</a:t>
                      </a:r>
                      <a:endParaRPr lang="ru-RU" sz="800" dirty="0">
                        <a:effectLst/>
                        <a:latin typeface="Times New Roman" panose="02020603050405020304" pitchFamily="18" charset="0"/>
                        <a:ea typeface="Times New Roman" panose="02020603050405020304" pitchFamily="18" charset="0"/>
                      </a:endParaRPr>
                    </a:p>
                  </a:txBody>
                  <a:tcPr marL="46559" marR="46559" marT="0" marB="0" anchor="ctr"/>
                </a:tc>
                <a:tc rowSpan="2">
                  <a:txBody>
                    <a:bodyPr/>
                    <a:lstStyle/>
                    <a:p>
                      <a:pPr algn="ctr">
                        <a:spcAft>
                          <a:spcPts val="0"/>
                        </a:spcAft>
                      </a:pPr>
                      <a:r>
                        <a:rPr lang="ru-RU" sz="700" dirty="0">
                          <a:effectLst/>
                        </a:rPr>
                        <a:t>Раздел</a:t>
                      </a:r>
                      <a:endParaRPr lang="ru-RU" sz="800" dirty="0">
                        <a:effectLst/>
                        <a:latin typeface="Times New Roman" panose="02020603050405020304" pitchFamily="18" charset="0"/>
                        <a:ea typeface="Times New Roman" panose="02020603050405020304" pitchFamily="18" charset="0"/>
                      </a:endParaRPr>
                    </a:p>
                  </a:txBody>
                  <a:tcPr marL="46559" marR="46559" marT="0" marB="0" anchor="ctr"/>
                </a:tc>
                <a:tc rowSpan="2">
                  <a:txBody>
                    <a:bodyPr/>
                    <a:lstStyle/>
                    <a:p>
                      <a:pPr algn="ctr">
                        <a:spcAft>
                          <a:spcPts val="0"/>
                        </a:spcAft>
                      </a:pPr>
                      <a:r>
                        <a:rPr lang="ru-RU" sz="700">
                          <a:effectLst/>
                        </a:rPr>
                        <a:t>Текущий 2020 год</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gridSpan="3">
                  <a:txBody>
                    <a:bodyPr/>
                    <a:lstStyle/>
                    <a:p>
                      <a:pPr algn="ctr">
                        <a:spcAft>
                          <a:spcPts val="0"/>
                        </a:spcAft>
                      </a:pPr>
                      <a:r>
                        <a:rPr lang="ru-RU" sz="700">
                          <a:effectLst/>
                        </a:rPr>
                        <a:t>Плановый период</a:t>
                      </a:r>
                      <a:endParaRPr lang="ru-RU" sz="800">
                        <a:effectLst/>
                      </a:endParaRPr>
                    </a:p>
                    <a:p>
                      <a:pPr algn="ctr">
                        <a:spcAft>
                          <a:spcPts val="0"/>
                        </a:spcAft>
                      </a:pPr>
                      <a:r>
                        <a:rPr lang="ru-RU" sz="700">
                          <a:effectLst/>
                        </a:rPr>
                        <a:t>(тыс. руб.)</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561734217"/>
                  </a:ext>
                </a:extLst>
              </a:tr>
              <a:tr h="128464">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a:spcAft>
                          <a:spcPts val="0"/>
                        </a:spcAft>
                      </a:pPr>
                      <a:r>
                        <a:rPr lang="ru-RU" sz="700">
                          <a:effectLst/>
                        </a:rPr>
                        <a:t>2021 год</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700">
                          <a:effectLst/>
                        </a:rPr>
                        <a:t>2022 год</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700">
                          <a:effectLst/>
                        </a:rPr>
                        <a:t>2023 год</a:t>
                      </a:r>
                      <a:endParaRPr lang="ru-RU" sz="800">
                        <a:effectLst/>
                        <a:latin typeface="Times New Roman" panose="02020603050405020304" pitchFamily="18" charset="0"/>
                        <a:ea typeface="Times New Roman" panose="02020603050405020304" pitchFamily="18" charset="0"/>
                      </a:endParaRPr>
                    </a:p>
                  </a:txBody>
                  <a:tcPr marL="46559" marR="46559" marT="0" marB="0" anchor="ctr"/>
                </a:tc>
                <a:extLst>
                  <a:ext uri="{0D108BD9-81ED-4DB2-BD59-A6C34878D82A}">
                    <a16:rowId xmlns:a16="http://schemas.microsoft.com/office/drawing/2014/main" val="572009446"/>
                  </a:ext>
                </a:extLst>
              </a:tr>
              <a:tr h="120894">
                <a:tc>
                  <a:txBody>
                    <a:bodyPr/>
                    <a:lstStyle/>
                    <a:p>
                      <a:pPr>
                        <a:spcAft>
                          <a:spcPts val="0"/>
                        </a:spcAft>
                      </a:pPr>
                      <a:r>
                        <a:rPr lang="ru-RU" sz="800" dirty="0">
                          <a:effectLst/>
                        </a:rPr>
                        <a:t>Общегосударственные вопросы</a:t>
                      </a:r>
                      <a:endParaRPr lang="ru-RU" sz="800" dirty="0">
                        <a:effectLst/>
                        <a:latin typeface="Times New Roman" panose="02020603050405020304" pitchFamily="18" charset="0"/>
                        <a:ea typeface="Times New Roman" panose="02020603050405020304" pitchFamily="18" charset="0"/>
                      </a:endParaRPr>
                    </a:p>
                  </a:txBody>
                  <a:tcPr marL="46559" marR="46559" marT="0" marB="0" anchor="b"/>
                </a:tc>
                <a:tc>
                  <a:txBody>
                    <a:bodyPr/>
                    <a:lstStyle/>
                    <a:p>
                      <a:pPr>
                        <a:spcAft>
                          <a:spcPts val="0"/>
                        </a:spcAft>
                      </a:pPr>
                      <a:r>
                        <a:rPr lang="ru-RU" sz="800" dirty="0">
                          <a:effectLst/>
                        </a:rPr>
                        <a:t>0100</a:t>
                      </a:r>
                      <a:endParaRPr lang="ru-RU" sz="800" dirty="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29134,6</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28484,3</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29633,3</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30785,0</a:t>
                      </a:r>
                      <a:endParaRPr lang="ru-RU" sz="800">
                        <a:effectLst/>
                        <a:latin typeface="Times New Roman" panose="02020603050405020304" pitchFamily="18" charset="0"/>
                        <a:ea typeface="Times New Roman" panose="02020603050405020304" pitchFamily="18" charset="0"/>
                      </a:endParaRPr>
                    </a:p>
                  </a:txBody>
                  <a:tcPr marL="46559" marR="46559" marT="0" marB="0" anchor="ctr"/>
                </a:tc>
                <a:extLst>
                  <a:ext uri="{0D108BD9-81ED-4DB2-BD59-A6C34878D82A}">
                    <a16:rowId xmlns:a16="http://schemas.microsoft.com/office/drawing/2014/main" val="67181418"/>
                  </a:ext>
                </a:extLst>
              </a:tr>
              <a:tr h="329160">
                <a:tc>
                  <a:txBody>
                    <a:bodyPr/>
                    <a:lstStyle/>
                    <a:p>
                      <a:pPr>
                        <a:spcAft>
                          <a:spcPts val="0"/>
                        </a:spcAft>
                      </a:pPr>
                      <a:r>
                        <a:rPr lang="ru-RU" sz="800" dirty="0">
                          <a:effectLst/>
                        </a:rPr>
                        <a:t>Функционирование высшего должностного лица субъекта Российской Федерации и муниципального образования</a:t>
                      </a:r>
                      <a:endParaRPr lang="ru-RU" sz="800" dirty="0">
                        <a:effectLst/>
                        <a:latin typeface="Times New Roman" panose="02020603050405020304" pitchFamily="18" charset="0"/>
                        <a:ea typeface="Times New Roman" panose="02020603050405020304" pitchFamily="18" charset="0"/>
                      </a:endParaRPr>
                    </a:p>
                  </a:txBody>
                  <a:tcPr marL="46559" marR="46559" marT="0" marB="0" anchor="b"/>
                </a:tc>
                <a:tc>
                  <a:txBody>
                    <a:bodyPr/>
                    <a:lstStyle/>
                    <a:p>
                      <a:pPr>
                        <a:spcAft>
                          <a:spcPts val="0"/>
                        </a:spcAft>
                      </a:pPr>
                      <a:r>
                        <a:rPr lang="ru-RU" sz="800" dirty="0">
                          <a:effectLst/>
                        </a:rPr>
                        <a:t>0102</a:t>
                      </a:r>
                      <a:endParaRPr lang="ru-RU" sz="800" dirty="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dirty="0">
                          <a:effectLst/>
                        </a:rPr>
                        <a:t>1327,8</a:t>
                      </a:r>
                      <a:endParaRPr lang="ru-RU" sz="800" dirty="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1380,1</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1437,5</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1495,9</a:t>
                      </a:r>
                      <a:endParaRPr lang="ru-RU" sz="800">
                        <a:effectLst/>
                        <a:latin typeface="Times New Roman" panose="02020603050405020304" pitchFamily="18" charset="0"/>
                        <a:ea typeface="Times New Roman" panose="02020603050405020304" pitchFamily="18" charset="0"/>
                      </a:endParaRPr>
                    </a:p>
                  </a:txBody>
                  <a:tcPr marL="46559" marR="46559" marT="0" marB="0" anchor="ctr"/>
                </a:tc>
                <a:extLst>
                  <a:ext uri="{0D108BD9-81ED-4DB2-BD59-A6C34878D82A}">
                    <a16:rowId xmlns:a16="http://schemas.microsoft.com/office/drawing/2014/main" val="426417468"/>
                  </a:ext>
                </a:extLst>
              </a:tr>
              <a:tr h="438880">
                <a:tc>
                  <a:txBody>
                    <a:bodyPr/>
                    <a:lstStyle/>
                    <a:p>
                      <a:pPr>
                        <a:spcAft>
                          <a:spcPts val="0"/>
                        </a:spcAft>
                      </a:pPr>
                      <a:r>
                        <a:rPr lang="ru-RU" sz="800">
                          <a:effectLst/>
                        </a:rPr>
                        <a:t>Функционирование законодательных (представительных) органов государственной власти и представительных органов муниципальных образований</a:t>
                      </a:r>
                      <a:endParaRPr lang="ru-RU" sz="800">
                        <a:effectLst/>
                        <a:latin typeface="Times New Roman" panose="02020603050405020304" pitchFamily="18" charset="0"/>
                        <a:ea typeface="Times New Roman" panose="02020603050405020304" pitchFamily="18" charset="0"/>
                      </a:endParaRPr>
                    </a:p>
                  </a:txBody>
                  <a:tcPr marL="46559" marR="46559" marT="0" marB="0" anchor="b"/>
                </a:tc>
                <a:tc>
                  <a:txBody>
                    <a:bodyPr/>
                    <a:lstStyle/>
                    <a:p>
                      <a:pPr>
                        <a:spcAft>
                          <a:spcPts val="0"/>
                        </a:spcAft>
                      </a:pPr>
                      <a:r>
                        <a:rPr lang="ru-RU" sz="800" dirty="0">
                          <a:effectLst/>
                        </a:rPr>
                        <a:t>0103</a:t>
                      </a:r>
                      <a:endParaRPr lang="ru-RU" sz="800" dirty="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dirty="0">
                          <a:effectLst/>
                        </a:rPr>
                        <a:t>5808,8</a:t>
                      </a:r>
                      <a:endParaRPr lang="ru-RU" sz="800" dirty="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5613,9</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5826,6</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6044,4</a:t>
                      </a:r>
                      <a:endParaRPr lang="ru-RU" sz="800">
                        <a:effectLst/>
                        <a:latin typeface="Times New Roman" panose="02020603050405020304" pitchFamily="18" charset="0"/>
                        <a:ea typeface="Times New Roman" panose="02020603050405020304" pitchFamily="18" charset="0"/>
                      </a:endParaRPr>
                    </a:p>
                  </a:txBody>
                  <a:tcPr marL="46559" marR="46559" marT="0" marB="0" anchor="ctr"/>
                </a:tc>
                <a:extLst>
                  <a:ext uri="{0D108BD9-81ED-4DB2-BD59-A6C34878D82A}">
                    <a16:rowId xmlns:a16="http://schemas.microsoft.com/office/drawing/2014/main" val="2642636342"/>
                  </a:ext>
                </a:extLst>
              </a:tr>
              <a:tr h="548600">
                <a:tc>
                  <a:txBody>
                    <a:bodyPr/>
                    <a:lstStyle/>
                    <a:p>
                      <a:pPr>
                        <a:spcAft>
                          <a:spcPts val="0"/>
                        </a:spcAft>
                      </a:pPr>
                      <a:r>
                        <a:rPr lang="ru-RU" sz="800" dirty="0">
                          <a:effectLst/>
                        </a:rPr>
                        <a:t>Функционирование Правительства Российской Федерации, высших исполнительных органов государственной власти субъектов Российской Федерации, местных администраций</a:t>
                      </a:r>
                      <a:endParaRPr lang="ru-RU" sz="800" dirty="0">
                        <a:effectLst/>
                        <a:latin typeface="Times New Roman" panose="02020603050405020304" pitchFamily="18" charset="0"/>
                        <a:ea typeface="Times New Roman" panose="02020603050405020304" pitchFamily="18" charset="0"/>
                      </a:endParaRPr>
                    </a:p>
                  </a:txBody>
                  <a:tcPr marL="46559" marR="46559" marT="0" marB="0" anchor="b"/>
                </a:tc>
                <a:tc>
                  <a:txBody>
                    <a:bodyPr/>
                    <a:lstStyle/>
                    <a:p>
                      <a:pPr>
                        <a:spcAft>
                          <a:spcPts val="0"/>
                        </a:spcAft>
                      </a:pPr>
                      <a:r>
                        <a:rPr lang="ru-RU" sz="800">
                          <a:effectLst/>
                        </a:rPr>
                        <a:t>0104</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dirty="0">
                          <a:effectLst/>
                        </a:rPr>
                        <a:t>20442,2</a:t>
                      </a:r>
                      <a:endParaRPr lang="ru-RU" sz="800" dirty="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19716,1</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20663,0</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21490,2</a:t>
                      </a:r>
                      <a:endParaRPr lang="ru-RU" sz="800">
                        <a:effectLst/>
                        <a:latin typeface="Times New Roman" panose="02020603050405020304" pitchFamily="18" charset="0"/>
                        <a:ea typeface="Times New Roman" panose="02020603050405020304" pitchFamily="18" charset="0"/>
                      </a:endParaRPr>
                    </a:p>
                  </a:txBody>
                  <a:tcPr marL="46559" marR="46559" marT="0" marB="0" anchor="ctr"/>
                </a:tc>
                <a:extLst>
                  <a:ext uri="{0D108BD9-81ED-4DB2-BD59-A6C34878D82A}">
                    <a16:rowId xmlns:a16="http://schemas.microsoft.com/office/drawing/2014/main" val="612303659"/>
                  </a:ext>
                </a:extLst>
              </a:tr>
              <a:tr h="219440">
                <a:tc>
                  <a:txBody>
                    <a:bodyPr/>
                    <a:lstStyle/>
                    <a:p>
                      <a:pPr>
                        <a:spcAft>
                          <a:spcPts val="0"/>
                        </a:spcAft>
                      </a:pPr>
                      <a:r>
                        <a:rPr lang="ru-RU" sz="800">
                          <a:effectLst/>
                        </a:rPr>
                        <a:t>Обеспечение проведения выборов и референдумов</a:t>
                      </a:r>
                      <a:endParaRPr lang="ru-RU" sz="800">
                        <a:effectLst/>
                        <a:latin typeface="Times New Roman" panose="02020603050405020304" pitchFamily="18" charset="0"/>
                        <a:ea typeface="Times New Roman" panose="02020603050405020304" pitchFamily="18" charset="0"/>
                      </a:endParaRPr>
                    </a:p>
                  </a:txBody>
                  <a:tcPr marL="46559" marR="46559" marT="0" marB="0" anchor="b"/>
                </a:tc>
                <a:tc>
                  <a:txBody>
                    <a:bodyPr/>
                    <a:lstStyle/>
                    <a:p>
                      <a:pPr>
                        <a:spcAft>
                          <a:spcPts val="0"/>
                        </a:spcAft>
                      </a:pPr>
                      <a:r>
                        <a:rPr lang="ru-RU" sz="800">
                          <a:effectLst/>
                        </a:rPr>
                        <a:t>0107</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dirty="0">
                          <a:effectLst/>
                        </a:rPr>
                        <a:t>908,8</a:t>
                      </a:r>
                      <a:endParaRPr lang="ru-RU" sz="800" dirty="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939,8</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978,3</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1017,4</a:t>
                      </a:r>
                      <a:endParaRPr lang="ru-RU" sz="800">
                        <a:effectLst/>
                        <a:latin typeface="Times New Roman" panose="02020603050405020304" pitchFamily="18" charset="0"/>
                        <a:ea typeface="Times New Roman" panose="02020603050405020304" pitchFamily="18" charset="0"/>
                      </a:endParaRPr>
                    </a:p>
                  </a:txBody>
                  <a:tcPr marL="46559" marR="46559" marT="0" marB="0" anchor="ctr"/>
                </a:tc>
                <a:extLst>
                  <a:ext uri="{0D108BD9-81ED-4DB2-BD59-A6C34878D82A}">
                    <a16:rowId xmlns:a16="http://schemas.microsoft.com/office/drawing/2014/main" val="2829205650"/>
                  </a:ext>
                </a:extLst>
              </a:tr>
              <a:tr h="170315">
                <a:tc>
                  <a:txBody>
                    <a:bodyPr/>
                    <a:lstStyle/>
                    <a:p>
                      <a:pPr>
                        <a:spcAft>
                          <a:spcPts val="0"/>
                        </a:spcAft>
                      </a:pPr>
                      <a:r>
                        <a:rPr lang="ru-RU" sz="800">
                          <a:effectLst/>
                        </a:rPr>
                        <a:t>Резервные фонды</a:t>
                      </a:r>
                      <a:endParaRPr lang="ru-RU" sz="800">
                        <a:effectLst/>
                        <a:latin typeface="Times New Roman" panose="02020603050405020304" pitchFamily="18" charset="0"/>
                        <a:ea typeface="Times New Roman" panose="02020603050405020304" pitchFamily="18" charset="0"/>
                      </a:endParaRPr>
                    </a:p>
                  </a:txBody>
                  <a:tcPr marL="46559" marR="46559" marT="0" marB="0" anchor="b"/>
                </a:tc>
                <a:tc>
                  <a:txBody>
                    <a:bodyPr/>
                    <a:lstStyle/>
                    <a:p>
                      <a:pPr>
                        <a:spcAft>
                          <a:spcPts val="0"/>
                        </a:spcAft>
                      </a:pPr>
                      <a:r>
                        <a:rPr lang="ru-RU" sz="800">
                          <a:effectLst/>
                        </a:rPr>
                        <a:t>0111</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dirty="0">
                          <a:effectLst/>
                        </a:rPr>
                        <a:t>100,0</a:t>
                      </a:r>
                      <a:endParaRPr lang="ru-RU" sz="800" dirty="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211,6</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219,8</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228,7</a:t>
                      </a:r>
                      <a:endParaRPr lang="ru-RU" sz="800">
                        <a:effectLst/>
                        <a:latin typeface="Times New Roman" panose="02020603050405020304" pitchFamily="18" charset="0"/>
                        <a:ea typeface="Times New Roman" panose="02020603050405020304" pitchFamily="18" charset="0"/>
                      </a:endParaRPr>
                    </a:p>
                  </a:txBody>
                  <a:tcPr marL="46559" marR="46559" marT="0" marB="0" anchor="ctr"/>
                </a:tc>
                <a:extLst>
                  <a:ext uri="{0D108BD9-81ED-4DB2-BD59-A6C34878D82A}">
                    <a16:rowId xmlns:a16="http://schemas.microsoft.com/office/drawing/2014/main" val="700204490"/>
                  </a:ext>
                </a:extLst>
              </a:tr>
              <a:tr h="120894">
                <a:tc>
                  <a:txBody>
                    <a:bodyPr/>
                    <a:lstStyle/>
                    <a:p>
                      <a:pPr>
                        <a:spcAft>
                          <a:spcPts val="0"/>
                        </a:spcAft>
                      </a:pPr>
                      <a:r>
                        <a:rPr lang="ru-RU" sz="800">
                          <a:effectLst/>
                        </a:rPr>
                        <a:t>Другие общегосударственные вопросы</a:t>
                      </a:r>
                      <a:endParaRPr lang="ru-RU" sz="800">
                        <a:effectLst/>
                        <a:latin typeface="Times New Roman" panose="02020603050405020304" pitchFamily="18" charset="0"/>
                        <a:ea typeface="Times New Roman" panose="02020603050405020304" pitchFamily="18" charset="0"/>
                      </a:endParaRPr>
                    </a:p>
                  </a:txBody>
                  <a:tcPr marL="46559" marR="46559" marT="0" marB="0" anchor="b"/>
                </a:tc>
                <a:tc>
                  <a:txBody>
                    <a:bodyPr/>
                    <a:lstStyle/>
                    <a:p>
                      <a:pPr>
                        <a:spcAft>
                          <a:spcPts val="0"/>
                        </a:spcAft>
                      </a:pPr>
                      <a:r>
                        <a:rPr lang="ru-RU" sz="800">
                          <a:effectLst/>
                        </a:rPr>
                        <a:t>0113</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dirty="0">
                          <a:effectLst/>
                        </a:rPr>
                        <a:t>547,0</a:t>
                      </a:r>
                      <a:endParaRPr lang="ru-RU" sz="800" dirty="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622,8</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627,7</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632,8</a:t>
                      </a:r>
                      <a:endParaRPr lang="ru-RU" sz="800">
                        <a:effectLst/>
                        <a:latin typeface="Times New Roman" panose="02020603050405020304" pitchFamily="18" charset="0"/>
                        <a:ea typeface="Times New Roman" panose="02020603050405020304" pitchFamily="18" charset="0"/>
                      </a:endParaRPr>
                    </a:p>
                  </a:txBody>
                  <a:tcPr marL="46559" marR="46559" marT="0" marB="0" anchor="ctr"/>
                </a:tc>
                <a:extLst>
                  <a:ext uri="{0D108BD9-81ED-4DB2-BD59-A6C34878D82A}">
                    <a16:rowId xmlns:a16="http://schemas.microsoft.com/office/drawing/2014/main" val="230354303"/>
                  </a:ext>
                </a:extLst>
              </a:tr>
              <a:tr h="219440">
                <a:tc>
                  <a:txBody>
                    <a:bodyPr/>
                    <a:lstStyle/>
                    <a:p>
                      <a:pPr>
                        <a:spcAft>
                          <a:spcPts val="0"/>
                        </a:spcAft>
                      </a:pPr>
                      <a:r>
                        <a:rPr lang="ru-RU" sz="800">
                          <a:effectLst/>
                        </a:rPr>
                        <a:t>Национальная безопасность и правоохранительная деятельность</a:t>
                      </a:r>
                      <a:endParaRPr lang="ru-RU" sz="800">
                        <a:effectLst/>
                        <a:latin typeface="Times New Roman" panose="02020603050405020304" pitchFamily="18" charset="0"/>
                        <a:ea typeface="Times New Roman" panose="02020603050405020304" pitchFamily="18" charset="0"/>
                      </a:endParaRPr>
                    </a:p>
                  </a:txBody>
                  <a:tcPr marL="46559" marR="46559" marT="0" marB="0" anchor="b"/>
                </a:tc>
                <a:tc>
                  <a:txBody>
                    <a:bodyPr/>
                    <a:lstStyle/>
                    <a:p>
                      <a:pPr>
                        <a:spcAft>
                          <a:spcPts val="0"/>
                        </a:spcAft>
                      </a:pPr>
                      <a:r>
                        <a:rPr lang="ru-RU" sz="800">
                          <a:effectLst/>
                        </a:rPr>
                        <a:t>0300</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400,0</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400,0</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400,0</a:t>
                      </a:r>
                      <a:endParaRPr lang="ru-RU" sz="800">
                        <a:effectLst/>
                        <a:latin typeface="Times New Roman" panose="02020603050405020304" pitchFamily="18" charset="0"/>
                        <a:ea typeface="Times New Roman" panose="02020603050405020304" pitchFamily="18" charset="0"/>
                      </a:endParaRPr>
                    </a:p>
                  </a:txBody>
                  <a:tcPr marL="46559" marR="46559" marT="0" marB="0"/>
                </a:tc>
                <a:tc>
                  <a:txBody>
                    <a:bodyPr/>
                    <a:lstStyle/>
                    <a:p>
                      <a:pPr algn="ctr">
                        <a:spcAft>
                          <a:spcPts val="0"/>
                        </a:spcAft>
                      </a:pPr>
                      <a:r>
                        <a:rPr lang="ru-RU" sz="800">
                          <a:effectLst/>
                        </a:rPr>
                        <a:t>400,0</a:t>
                      </a:r>
                      <a:endParaRPr lang="ru-RU" sz="800">
                        <a:effectLst/>
                        <a:latin typeface="Times New Roman" panose="02020603050405020304" pitchFamily="18" charset="0"/>
                        <a:ea typeface="Times New Roman" panose="02020603050405020304" pitchFamily="18" charset="0"/>
                      </a:endParaRPr>
                    </a:p>
                  </a:txBody>
                  <a:tcPr marL="46559" marR="46559" marT="0" marB="0"/>
                </a:tc>
                <a:extLst>
                  <a:ext uri="{0D108BD9-81ED-4DB2-BD59-A6C34878D82A}">
                    <a16:rowId xmlns:a16="http://schemas.microsoft.com/office/drawing/2014/main" val="3404941230"/>
                  </a:ext>
                </a:extLst>
              </a:tr>
              <a:tr h="438880">
                <a:tc>
                  <a:txBody>
                    <a:bodyPr/>
                    <a:lstStyle/>
                    <a:p>
                      <a:pPr>
                        <a:spcAft>
                          <a:spcPts val="0"/>
                        </a:spcAft>
                      </a:pPr>
                      <a:r>
                        <a:rPr lang="ru-RU" sz="800">
                          <a:effectLst/>
                        </a:rPr>
                        <a:t>Защита населения и территории от чрезвычайных ситуаций природного и техногенного характера, пожарная безопасность</a:t>
                      </a:r>
                      <a:endParaRPr lang="ru-RU" sz="800">
                        <a:effectLst/>
                        <a:latin typeface="Times New Roman" panose="02020603050405020304" pitchFamily="18" charset="0"/>
                        <a:ea typeface="Times New Roman" panose="02020603050405020304" pitchFamily="18" charset="0"/>
                      </a:endParaRPr>
                    </a:p>
                  </a:txBody>
                  <a:tcPr marL="46559" marR="46559" marT="0" marB="0" anchor="b"/>
                </a:tc>
                <a:tc>
                  <a:txBody>
                    <a:bodyPr/>
                    <a:lstStyle/>
                    <a:p>
                      <a:pPr>
                        <a:spcAft>
                          <a:spcPts val="0"/>
                        </a:spcAft>
                      </a:pPr>
                      <a:r>
                        <a:rPr lang="ru-RU" sz="800">
                          <a:effectLst/>
                        </a:rPr>
                        <a:t>0310</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400,0</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dirty="0">
                          <a:effectLst/>
                        </a:rPr>
                        <a:t>400,0</a:t>
                      </a:r>
                      <a:endParaRPr lang="ru-RU" sz="800" dirty="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400,0</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400,0</a:t>
                      </a:r>
                      <a:endParaRPr lang="ru-RU" sz="800">
                        <a:effectLst/>
                        <a:latin typeface="Times New Roman" panose="02020603050405020304" pitchFamily="18" charset="0"/>
                        <a:ea typeface="Times New Roman" panose="02020603050405020304" pitchFamily="18" charset="0"/>
                      </a:endParaRPr>
                    </a:p>
                  </a:txBody>
                  <a:tcPr marL="46559" marR="46559" marT="0" marB="0" anchor="ctr"/>
                </a:tc>
                <a:extLst>
                  <a:ext uri="{0D108BD9-81ED-4DB2-BD59-A6C34878D82A}">
                    <a16:rowId xmlns:a16="http://schemas.microsoft.com/office/drawing/2014/main" val="4072368462"/>
                  </a:ext>
                </a:extLst>
              </a:tr>
              <a:tr h="120894">
                <a:tc>
                  <a:txBody>
                    <a:bodyPr/>
                    <a:lstStyle/>
                    <a:p>
                      <a:pPr>
                        <a:spcAft>
                          <a:spcPts val="0"/>
                        </a:spcAft>
                      </a:pPr>
                      <a:r>
                        <a:rPr lang="ru-RU" sz="800">
                          <a:effectLst/>
                        </a:rPr>
                        <a:t>Национальная экономика</a:t>
                      </a:r>
                      <a:endParaRPr lang="ru-RU" sz="800">
                        <a:effectLst/>
                        <a:latin typeface="Times New Roman" panose="02020603050405020304" pitchFamily="18" charset="0"/>
                        <a:ea typeface="Times New Roman" panose="02020603050405020304" pitchFamily="18" charset="0"/>
                      </a:endParaRPr>
                    </a:p>
                  </a:txBody>
                  <a:tcPr marL="46559" marR="46559" marT="0" marB="0" anchor="b"/>
                </a:tc>
                <a:tc>
                  <a:txBody>
                    <a:bodyPr/>
                    <a:lstStyle/>
                    <a:p>
                      <a:pPr>
                        <a:spcAft>
                          <a:spcPts val="0"/>
                        </a:spcAft>
                      </a:pPr>
                      <a:r>
                        <a:rPr lang="ru-RU" sz="800">
                          <a:effectLst/>
                        </a:rPr>
                        <a:t>0400</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904,4</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dirty="0">
                          <a:effectLst/>
                        </a:rPr>
                        <a:t>442,8</a:t>
                      </a:r>
                      <a:endParaRPr lang="ru-RU" sz="800" dirty="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460,5</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478,9</a:t>
                      </a:r>
                      <a:endParaRPr lang="ru-RU" sz="800">
                        <a:effectLst/>
                        <a:latin typeface="Times New Roman" panose="02020603050405020304" pitchFamily="18" charset="0"/>
                        <a:ea typeface="Times New Roman" panose="02020603050405020304" pitchFamily="18" charset="0"/>
                      </a:endParaRPr>
                    </a:p>
                  </a:txBody>
                  <a:tcPr marL="46559" marR="46559" marT="0" marB="0" anchor="ctr"/>
                </a:tc>
                <a:extLst>
                  <a:ext uri="{0D108BD9-81ED-4DB2-BD59-A6C34878D82A}">
                    <a16:rowId xmlns:a16="http://schemas.microsoft.com/office/drawing/2014/main" val="852549146"/>
                  </a:ext>
                </a:extLst>
              </a:tr>
              <a:tr h="120894">
                <a:tc>
                  <a:txBody>
                    <a:bodyPr/>
                    <a:lstStyle/>
                    <a:p>
                      <a:pPr>
                        <a:spcAft>
                          <a:spcPts val="0"/>
                        </a:spcAft>
                      </a:pPr>
                      <a:r>
                        <a:rPr lang="ru-RU" sz="800">
                          <a:effectLst/>
                        </a:rPr>
                        <a:t>Общеэкономические вопросы</a:t>
                      </a:r>
                      <a:endParaRPr lang="ru-RU" sz="800">
                        <a:effectLst/>
                        <a:latin typeface="Times New Roman" panose="02020603050405020304" pitchFamily="18" charset="0"/>
                        <a:ea typeface="Times New Roman" panose="02020603050405020304" pitchFamily="18" charset="0"/>
                      </a:endParaRPr>
                    </a:p>
                  </a:txBody>
                  <a:tcPr marL="46559" marR="46559" marT="0" marB="0" anchor="b"/>
                </a:tc>
                <a:tc>
                  <a:txBody>
                    <a:bodyPr/>
                    <a:lstStyle/>
                    <a:p>
                      <a:pPr>
                        <a:spcAft>
                          <a:spcPts val="0"/>
                        </a:spcAft>
                      </a:pPr>
                      <a:r>
                        <a:rPr lang="ru-RU" sz="800">
                          <a:effectLst/>
                        </a:rPr>
                        <a:t>0401</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904,4</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dirty="0">
                          <a:effectLst/>
                        </a:rPr>
                        <a:t>442,8</a:t>
                      </a:r>
                      <a:endParaRPr lang="ru-RU" sz="800" dirty="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460,5</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478,9</a:t>
                      </a:r>
                      <a:endParaRPr lang="ru-RU" sz="800">
                        <a:effectLst/>
                        <a:latin typeface="Times New Roman" panose="02020603050405020304" pitchFamily="18" charset="0"/>
                        <a:ea typeface="Times New Roman" panose="02020603050405020304" pitchFamily="18" charset="0"/>
                      </a:endParaRPr>
                    </a:p>
                  </a:txBody>
                  <a:tcPr marL="46559" marR="46559" marT="0" marB="0" anchor="ctr"/>
                </a:tc>
                <a:extLst>
                  <a:ext uri="{0D108BD9-81ED-4DB2-BD59-A6C34878D82A}">
                    <a16:rowId xmlns:a16="http://schemas.microsoft.com/office/drawing/2014/main" val="1142162879"/>
                  </a:ext>
                </a:extLst>
              </a:tr>
              <a:tr h="120894">
                <a:tc>
                  <a:txBody>
                    <a:bodyPr/>
                    <a:lstStyle/>
                    <a:p>
                      <a:pPr>
                        <a:spcAft>
                          <a:spcPts val="0"/>
                        </a:spcAft>
                      </a:pPr>
                      <a:r>
                        <a:rPr lang="ru-RU" sz="800">
                          <a:effectLst/>
                        </a:rPr>
                        <a:t>Жилищно-коммунальное хозяйство</a:t>
                      </a:r>
                      <a:endParaRPr lang="ru-RU" sz="800">
                        <a:effectLst/>
                        <a:latin typeface="Times New Roman" panose="02020603050405020304" pitchFamily="18" charset="0"/>
                        <a:ea typeface="Times New Roman" panose="02020603050405020304" pitchFamily="18" charset="0"/>
                      </a:endParaRPr>
                    </a:p>
                  </a:txBody>
                  <a:tcPr marL="46559" marR="46559" marT="0" marB="0" anchor="b"/>
                </a:tc>
                <a:tc>
                  <a:txBody>
                    <a:bodyPr/>
                    <a:lstStyle/>
                    <a:p>
                      <a:pPr>
                        <a:spcAft>
                          <a:spcPts val="0"/>
                        </a:spcAft>
                      </a:pPr>
                      <a:r>
                        <a:rPr lang="ru-RU" sz="800">
                          <a:effectLst/>
                        </a:rPr>
                        <a:t>0500</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74084,6</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dirty="0">
                          <a:effectLst/>
                        </a:rPr>
                        <a:t>59448,1</a:t>
                      </a:r>
                      <a:endParaRPr lang="ru-RU" sz="800" dirty="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48223,1</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52511,6</a:t>
                      </a:r>
                      <a:endParaRPr lang="ru-RU" sz="800">
                        <a:effectLst/>
                        <a:latin typeface="Times New Roman" panose="02020603050405020304" pitchFamily="18" charset="0"/>
                        <a:ea typeface="Times New Roman" panose="02020603050405020304" pitchFamily="18" charset="0"/>
                      </a:endParaRPr>
                    </a:p>
                  </a:txBody>
                  <a:tcPr marL="46559" marR="46559" marT="0" marB="0" anchor="ctr"/>
                </a:tc>
                <a:extLst>
                  <a:ext uri="{0D108BD9-81ED-4DB2-BD59-A6C34878D82A}">
                    <a16:rowId xmlns:a16="http://schemas.microsoft.com/office/drawing/2014/main" val="316597791"/>
                  </a:ext>
                </a:extLst>
              </a:tr>
              <a:tr h="120894">
                <a:tc>
                  <a:txBody>
                    <a:bodyPr/>
                    <a:lstStyle/>
                    <a:p>
                      <a:pPr>
                        <a:spcAft>
                          <a:spcPts val="0"/>
                        </a:spcAft>
                      </a:pPr>
                      <a:r>
                        <a:rPr lang="ru-RU" sz="800">
                          <a:effectLst/>
                        </a:rPr>
                        <a:t>Благоустройство</a:t>
                      </a:r>
                      <a:endParaRPr lang="ru-RU" sz="800">
                        <a:effectLst/>
                        <a:latin typeface="Times New Roman" panose="02020603050405020304" pitchFamily="18" charset="0"/>
                        <a:ea typeface="Times New Roman" panose="02020603050405020304" pitchFamily="18" charset="0"/>
                      </a:endParaRPr>
                    </a:p>
                  </a:txBody>
                  <a:tcPr marL="46559" marR="46559" marT="0" marB="0" anchor="b"/>
                </a:tc>
                <a:tc>
                  <a:txBody>
                    <a:bodyPr/>
                    <a:lstStyle/>
                    <a:p>
                      <a:pPr>
                        <a:spcAft>
                          <a:spcPts val="0"/>
                        </a:spcAft>
                      </a:pPr>
                      <a:r>
                        <a:rPr lang="ru-RU" sz="800">
                          <a:effectLst/>
                        </a:rPr>
                        <a:t>0503</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58649,2</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dirty="0">
                          <a:effectLst/>
                        </a:rPr>
                        <a:t>44882,1</a:t>
                      </a:r>
                      <a:endParaRPr lang="ru-RU" sz="800" dirty="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33074,7</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36757,6</a:t>
                      </a:r>
                      <a:endParaRPr lang="ru-RU" sz="800">
                        <a:effectLst/>
                        <a:latin typeface="Times New Roman" panose="02020603050405020304" pitchFamily="18" charset="0"/>
                        <a:ea typeface="Times New Roman" panose="02020603050405020304" pitchFamily="18" charset="0"/>
                      </a:endParaRPr>
                    </a:p>
                  </a:txBody>
                  <a:tcPr marL="46559" marR="46559" marT="0" marB="0" anchor="ctr"/>
                </a:tc>
                <a:extLst>
                  <a:ext uri="{0D108BD9-81ED-4DB2-BD59-A6C34878D82A}">
                    <a16:rowId xmlns:a16="http://schemas.microsoft.com/office/drawing/2014/main" val="4038798088"/>
                  </a:ext>
                </a:extLst>
              </a:tr>
              <a:tr h="120894">
                <a:tc>
                  <a:txBody>
                    <a:bodyPr/>
                    <a:lstStyle/>
                    <a:p>
                      <a:pPr>
                        <a:spcAft>
                          <a:spcPts val="0"/>
                        </a:spcAft>
                      </a:pPr>
                      <a:r>
                        <a:rPr lang="ru-RU" sz="800">
                          <a:effectLst/>
                        </a:rPr>
                        <a:t>Другие вопросы в области ЖКХ</a:t>
                      </a:r>
                      <a:endParaRPr lang="ru-RU" sz="800">
                        <a:effectLst/>
                        <a:latin typeface="Times New Roman" panose="02020603050405020304" pitchFamily="18" charset="0"/>
                        <a:ea typeface="Times New Roman" panose="02020603050405020304" pitchFamily="18" charset="0"/>
                      </a:endParaRPr>
                    </a:p>
                  </a:txBody>
                  <a:tcPr marL="46559" marR="46559" marT="0" marB="0" anchor="b"/>
                </a:tc>
                <a:tc>
                  <a:txBody>
                    <a:bodyPr/>
                    <a:lstStyle/>
                    <a:p>
                      <a:pPr>
                        <a:spcAft>
                          <a:spcPts val="0"/>
                        </a:spcAft>
                      </a:pPr>
                      <a:r>
                        <a:rPr lang="ru-RU" sz="800">
                          <a:effectLst/>
                        </a:rPr>
                        <a:t>0505</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15435,4</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dirty="0">
                          <a:effectLst/>
                        </a:rPr>
                        <a:t>14566,0</a:t>
                      </a:r>
                      <a:endParaRPr lang="ru-RU" sz="800" dirty="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15148,3</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15753,9</a:t>
                      </a:r>
                      <a:endParaRPr lang="ru-RU" sz="800">
                        <a:effectLst/>
                        <a:latin typeface="Times New Roman" panose="02020603050405020304" pitchFamily="18" charset="0"/>
                        <a:ea typeface="Times New Roman" panose="02020603050405020304" pitchFamily="18" charset="0"/>
                      </a:endParaRPr>
                    </a:p>
                  </a:txBody>
                  <a:tcPr marL="46559" marR="46559" marT="0" marB="0" anchor="ctr"/>
                </a:tc>
                <a:extLst>
                  <a:ext uri="{0D108BD9-81ED-4DB2-BD59-A6C34878D82A}">
                    <a16:rowId xmlns:a16="http://schemas.microsoft.com/office/drawing/2014/main" val="2067439978"/>
                  </a:ext>
                </a:extLst>
              </a:tr>
              <a:tr h="120894">
                <a:tc>
                  <a:txBody>
                    <a:bodyPr/>
                    <a:lstStyle/>
                    <a:p>
                      <a:pPr>
                        <a:spcAft>
                          <a:spcPts val="0"/>
                        </a:spcAft>
                      </a:pPr>
                      <a:r>
                        <a:rPr lang="ru-RU" sz="800">
                          <a:effectLst/>
                        </a:rPr>
                        <a:t>Охрана окружающей среды</a:t>
                      </a:r>
                      <a:endParaRPr lang="ru-RU" sz="800">
                        <a:effectLst/>
                        <a:latin typeface="Times New Roman" panose="02020603050405020304" pitchFamily="18" charset="0"/>
                        <a:ea typeface="Times New Roman" panose="02020603050405020304" pitchFamily="18" charset="0"/>
                      </a:endParaRPr>
                    </a:p>
                  </a:txBody>
                  <a:tcPr marL="46559" marR="46559" marT="0" marB="0" anchor="b"/>
                </a:tc>
                <a:tc>
                  <a:txBody>
                    <a:bodyPr/>
                    <a:lstStyle/>
                    <a:p>
                      <a:pPr>
                        <a:spcAft>
                          <a:spcPts val="0"/>
                        </a:spcAft>
                      </a:pPr>
                      <a:r>
                        <a:rPr lang="ru-RU" sz="800">
                          <a:effectLst/>
                        </a:rPr>
                        <a:t>0600</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200,0</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dirty="0">
                          <a:effectLst/>
                        </a:rPr>
                        <a:t>119,0</a:t>
                      </a:r>
                      <a:endParaRPr lang="ru-RU" sz="800" dirty="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50,0</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50,0</a:t>
                      </a:r>
                      <a:endParaRPr lang="ru-RU" sz="800">
                        <a:effectLst/>
                        <a:latin typeface="Times New Roman" panose="02020603050405020304" pitchFamily="18" charset="0"/>
                        <a:ea typeface="Times New Roman" panose="02020603050405020304" pitchFamily="18" charset="0"/>
                      </a:endParaRPr>
                    </a:p>
                  </a:txBody>
                  <a:tcPr marL="46559" marR="46559" marT="0" marB="0" anchor="ctr"/>
                </a:tc>
                <a:extLst>
                  <a:ext uri="{0D108BD9-81ED-4DB2-BD59-A6C34878D82A}">
                    <a16:rowId xmlns:a16="http://schemas.microsoft.com/office/drawing/2014/main" val="2410355100"/>
                  </a:ext>
                </a:extLst>
              </a:tr>
              <a:tr h="219440">
                <a:tc>
                  <a:txBody>
                    <a:bodyPr/>
                    <a:lstStyle/>
                    <a:p>
                      <a:pPr>
                        <a:spcAft>
                          <a:spcPts val="0"/>
                        </a:spcAft>
                      </a:pPr>
                      <a:r>
                        <a:rPr lang="ru-RU" sz="800">
                          <a:effectLst/>
                        </a:rPr>
                        <a:t>Другие вопросы в области охраны окружающей среды</a:t>
                      </a:r>
                      <a:endParaRPr lang="ru-RU" sz="800">
                        <a:effectLst/>
                        <a:latin typeface="Times New Roman" panose="02020603050405020304" pitchFamily="18" charset="0"/>
                        <a:ea typeface="Times New Roman" panose="02020603050405020304" pitchFamily="18" charset="0"/>
                      </a:endParaRPr>
                    </a:p>
                  </a:txBody>
                  <a:tcPr marL="46559" marR="46559" marT="0" marB="0" anchor="b"/>
                </a:tc>
                <a:tc>
                  <a:txBody>
                    <a:bodyPr/>
                    <a:lstStyle/>
                    <a:p>
                      <a:pPr>
                        <a:spcAft>
                          <a:spcPts val="0"/>
                        </a:spcAft>
                      </a:pPr>
                      <a:r>
                        <a:rPr lang="ru-RU" sz="800">
                          <a:effectLst/>
                        </a:rPr>
                        <a:t>0605</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dirty="0">
                          <a:effectLst/>
                        </a:rPr>
                        <a:t>200,0</a:t>
                      </a:r>
                      <a:endParaRPr lang="ru-RU" sz="800" dirty="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119,0</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dirty="0">
                          <a:effectLst/>
                        </a:rPr>
                        <a:t>50,0</a:t>
                      </a:r>
                      <a:endParaRPr lang="ru-RU" sz="800" dirty="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50,0</a:t>
                      </a:r>
                      <a:endParaRPr lang="ru-RU" sz="800">
                        <a:effectLst/>
                        <a:latin typeface="Times New Roman" panose="02020603050405020304" pitchFamily="18" charset="0"/>
                        <a:ea typeface="Times New Roman" panose="02020603050405020304" pitchFamily="18" charset="0"/>
                      </a:endParaRPr>
                    </a:p>
                  </a:txBody>
                  <a:tcPr marL="46559" marR="46559" marT="0" marB="0" anchor="ctr"/>
                </a:tc>
                <a:extLst>
                  <a:ext uri="{0D108BD9-81ED-4DB2-BD59-A6C34878D82A}">
                    <a16:rowId xmlns:a16="http://schemas.microsoft.com/office/drawing/2014/main" val="170666420"/>
                  </a:ext>
                </a:extLst>
              </a:tr>
              <a:tr h="120894">
                <a:tc>
                  <a:txBody>
                    <a:bodyPr/>
                    <a:lstStyle/>
                    <a:p>
                      <a:pPr>
                        <a:spcAft>
                          <a:spcPts val="0"/>
                        </a:spcAft>
                      </a:pPr>
                      <a:r>
                        <a:rPr lang="ru-RU" sz="800">
                          <a:effectLst/>
                        </a:rPr>
                        <a:t>Образование</a:t>
                      </a:r>
                      <a:endParaRPr lang="ru-RU" sz="800">
                        <a:effectLst/>
                        <a:latin typeface="Times New Roman" panose="02020603050405020304" pitchFamily="18" charset="0"/>
                        <a:ea typeface="Times New Roman" panose="02020603050405020304" pitchFamily="18" charset="0"/>
                      </a:endParaRPr>
                    </a:p>
                  </a:txBody>
                  <a:tcPr marL="46559" marR="46559" marT="0" marB="0" anchor="b"/>
                </a:tc>
                <a:tc>
                  <a:txBody>
                    <a:bodyPr/>
                    <a:lstStyle/>
                    <a:p>
                      <a:pPr>
                        <a:spcAft>
                          <a:spcPts val="0"/>
                        </a:spcAft>
                      </a:pPr>
                      <a:r>
                        <a:rPr lang="ru-RU" sz="800">
                          <a:effectLst/>
                        </a:rPr>
                        <a:t>0700</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920,0</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1087,0</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dirty="0">
                          <a:effectLst/>
                        </a:rPr>
                        <a:t>828,0</a:t>
                      </a:r>
                      <a:endParaRPr lang="ru-RU" sz="800" dirty="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845,2</a:t>
                      </a:r>
                      <a:endParaRPr lang="ru-RU" sz="800">
                        <a:effectLst/>
                        <a:latin typeface="Times New Roman" panose="02020603050405020304" pitchFamily="18" charset="0"/>
                        <a:ea typeface="Times New Roman" panose="02020603050405020304" pitchFamily="18" charset="0"/>
                      </a:endParaRPr>
                    </a:p>
                  </a:txBody>
                  <a:tcPr marL="46559" marR="46559" marT="0" marB="0" anchor="ctr"/>
                </a:tc>
                <a:extLst>
                  <a:ext uri="{0D108BD9-81ED-4DB2-BD59-A6C34878D82A}">
                    <a16:rowId xmlns:a16="http://schemas.microsoft.com/office/drawing/2014/main" val="2312524181"/>
                  </a:ext>
                </a:extLst>
              </a:tr>
              <a:tr h="241787">
                <a:tc>
                  <a:txBody>
                    <a:bodyPr/>
                    <a:lstStyle/>
                    <a:p>
                      <a:pPr>
                        <a:spcAft>
                          <a:spcPts val="0"/>
                        </a:spcAft>
                      </a:pPr>
                      <a:r>
                        <a:rPr lang="ru-RU" sz="800">
                          <a:effectLst/>
                        </a:rPr>
                        <a:t>Профессиональная подготовка, переподготовка и повышение квалификации</a:t>
                      </a:r>
                      <a:endParaRPr lang="ru-RU" sz="800">
                        <a:effectLst/>
                        <a:latin typeface="Times New Roman" panose="02020603050405020304" pitchFamily="18" charset="0"/>
                        <a:ea typeface="Times New Roman" panose="02020603050405020304" pitchFamily="18" charset="0"/>
                      </a:endParaRPr>
                    </a:p>
                  </a:txBody>
                  <a:tcPr marL="46559" marR="46559" marT="0" marB="0" anchor="b"/>
                </a:tc>
                <a:tc>
                  <a:txBody>
                    <a:bodyPr/>
                    <a:lstStyle/>
                    <a:p>
                      <a:pPr>
                        <a:spcAft>
                          <a:spcPts val="0"/>
                        </a:spcAft>
                      </a:pPr>
                      <a:r>
                        <a:rPr lang="ru-RU" sz="800">
                          <a:effectLst/>
                        </a:rPr>
                        <a:t>0705</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295,5</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234,5</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dirty="0">
                          <a:effectLst/>
                        </a:rPr>
                        <a:t>150,0</a:t>
                      </a:r>
                      <a:endParaRPr lang="ru-RU" sz="800" dirty="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150,0</a:t>
                      </a:r>
                      <a:endParaRPr lang="ru-RU" sz="800">
                        <a:effectLst/>
                        <a:latin typeface="Times New Roman" panose="02020603050405020304" pitchFamily="18" charset="0"/>
                        <a:ea typeface="Times New Roman" panose="02020603050405020304" pitchFamily="18" charset="0"/>
                      </a:endParaRPr>
                    </a:p>
                  </a:txBody>
                  <a:tcPr marL="46559" marR="46559" marT="0" marB="0" anchor="ctr"/>
                </a:tc>
                <a:extLst>
                  <a:ext uri="{0D108BD9-81ED-4DB2-BD59-A6C34878D82A}">
                    <a16:rowId xmlns:a16="http://schemas.microsoft.com/office/drawing/2014/main" val="4184568022"/>
                  </a:ext>
                </a:extLst>
              </a:tr>
              <a:tr h="120894">
                <a:tc>
                  <a:txBody>
                    <a:bodyPr/>
                    <a:lstStyle/>
                    <a:p>
                      <a:pPr>
                        <a:spcAft>
                          <a:spcPts val="0"/>
                        </a:spcAft>
                      </a:pPr>
                      <a:r>
                        <a:rPr lang="ru-RU" sz="800">
                          <a:effectLst/>
                        </a:rPr>
                        <a:t>Другие вопросы в области образования</a:t>
                      </a:r>
                      <a:endParaRPr lang="ru-RU" sz="800">
                        <a:effectLst/>
                        <a:latin typeface="Times New Roman" panose="02020603050405020304" pitchFamily="18" charset="0"/>
                        <a:ea typeface="Times New Roman" panose="02020603050405020304" pitchFamily="18" charset="0"/>
                      </a:endParaRPr>
                    </a:p>
                  </a:txBody>
                  <a:tcPr marL="46559" marR="46559" marT="0" marB="0" anchor="b"/>
                </a:tc>
                <a:tc>
                  <a:txBody>
                    <a:bodyPr/>
                    <a:lstStyle/>
                    <a:p>
                      <a:pPr>
                        <a:spcAft>
                          <a:spcPts val="0"/>
                        </a:spcAft>
                      </a:pPr>
                      <a:r>
                        <a:rPr lang="ru-RU" sz="800">
                          <a:effectLst/>
                        </a:rPr>
                        <a:t>0709</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624,5</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852,5</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dirty="0">
                          <a:effectLst/>
                        </a:rPr>
                        <a:t>678,0</a:t>
                      </a:r>
                      <a:endParaRPr lang="ru-RU" sz="800" dirty="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695,2</a:t>
                      </a:r>
                      <a:endParaRPr lang="ru-RU" sz="800">
                        <a:effectLst/>
                        <a:latin typeface="Times New Roman" panose="02020603050405020304" pitchFamily="18" charset="0"/>
                        <a:ea typeface="Times New Roman" panose="02020603050405020304" pitchFamily="18" charset="0"/>
                      </a:endParaRPr>
                    </a:p>
                  </a:txBody>
                  <a:tcPr marL="46559" marR="46559" marT="0" marB="0" anchor="ctr"/>
                </a:tc>
                <a:extLst>
                  <a:ext uri="{0D108BD9-81ED-4DB2-BD59-A6C34878D82A}">
                    <a16:rowId xmlns:a16="http://schemas.microsoft.com/office/drawing/2014/main" val="451854741"/>
                  </a:ext>
                </a:extLst>
              </a:tr>
              <a:tr h="120894">
                <a:tc>
                  <a:txBody>
                    <a:bodyPr/>
                    <a:lstStyle/>
                    <a:p>
                      <a:pPr>
                        <a:spcAft>
                          <a:spcPts val="0"/>
                        </a:spcAft>
                      </a:pPr>
                      <a:r>
                        <a:rPr lang="ru-RU" sz="800">
                          <a:effectLst/>
                        </a:rPr>
                        <a:t>Культура, кинематография</a:t>
                      </a:r>
                      <a:endParaRPr lang="ru-RU" sz="800">
                        <a:effectLst/>
                        <a:latin typeface="Times New Roman" panose="02020603050405020304" pitchFamily="18" charset="0"/>
                        <a:ea typeface="Times New Roman" panose="02020603050405020304" pitchFamily="18" charset="0"/>
                      </a:endParaRPr>
                    </a:p>
                  </a:txBody>
                  <a:tcPr marL="46559" marR="46559" marT="0" marB="0" anchor="b"/>
                </a:tc>
                <a:tc>
                  <a:txBody>
                    <a:bodyPr/>
                    <a:lstStyle/>
                    <a:p>
                      <a:pPr>
                        <a:spcAft>
                          <a:spcPts val="0"/>
                        </a:spcAft>
                      </a:pPr>
                      <a:r>
                        <a:rPr lang="ru-RU" sz="800">
                          <a:effectLst/>
                        </a:rPr>
                        <a:t>0800</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17843,0</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19868,1</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dirty="0">
                          <a:effectLst/>
                        </a:rPr>
                        <a:t>15654,0</a:t>
                      </a:r>
                      <a:endParaRPr lang="ru-RU" sz="800" dirty="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15654,0</a:t>
                      </a:r>
                      <a:endParaRPr lang="ru-RU" sz="800">
                        <a:effectLst/>
                        <a:latin typeface="Times New Roman" panose="02020603050405020304" pitchFamily="18" charset="0"/>
                        <a:ea typeface="Times New Roman" panose="02020603050405020304" pitchFamily="18" charset="0"/>
                      </a:endParaRPr>
                    </a:p>
                  </a:txBody>
                  <a:tcPr marL="46559" marR="46559" marT="0" marB="0" anchor="ctr"/>
                </a:tc>
                <a:extLst>
                  <a:ext uri="{0D108BD9-81ED-4DB2-BD59-A6C34878D82A}">
                    <a16:rowId xmlns:a16="http://schemas.microsoft.com/office/drawing/2014/main" val="3259305741"/>
                  </a:ext>
                </a:extLst>
              </a:tr>
              <a:tr h="120894">
                <a:tc>
                  <a:txBody>
                    <a:bodyPr/>
                    <a:lstStyle/>
                    <a:p>
                      <a:pPr>
                        <a:spcAft>
                          <a:spcPts val="0"/>
                        </a:spcAft>
                      </a:pPr>
                      <a:r>
                        <a:rPr lang="ru-RU" sz="800">
                          <a:effectLst/>
                        </a:rPr>
                        <a:t>Культура</a:t>
                      </a:r>
                      <a:endParaRPr lang="ru-RU" sz="800">
                        <a:effectLst/>
                        <a:latin typeface="Times New Roman" panose="02020603050405020304" pitchFamily="18" charset="0"/>
                        <a:ea typeface="Times New Roman" panose="02020603050405020304" pitchFamily="18" charset="0"/>
                      </a:endParaRPr>
                    </a:p>
                  </a:txBody>
                  <a:tcPr marL="46559" marR="46559" marT="0" marB="0" anchor="b"/>
                </a:tc>
                <a:tc>
                  <a:txBody>
                    <a:bodyPr/>
                    <a:lstStyle/>
                    <a:p>
                      <a:pPr>
                        <a:spcAft>
                          <a:spcPts val="0"/>
                        </a:spcAft>
                      </a:pPr>
                      <a:r>
                        <a:rPr lang="ru-RU" sz="800">
                          <a:effectLst/>
                        </a:rPr>
                        <a:t>0801</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17843,0</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19868,1</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dirty="0">
                          <a:effectLst/>
                        </a:rPr>
                        <a:t>15654,0</a:t>
                      </a:r>
                      <a:endParaRPr lang="ru-RU" sz="800" dirty="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15654,0</a:t>
                      </a:r>
                      <a:endParaRPr lang="ru-RU" sz="800">
                        <a:effectLst/>
                        <a:latin typeface="Times New Roman" panose="02020603050405020304" pitchFamily="18" charset="0"/>
                        <a:ea typeface="Times New Roman" panose="02020603050405020304" pitchFamily="18" charset="0"/>
                      </a:endParaRPr>
                    </a:p>
                  </a:txBody>
                  <a:tcPr marL="46559" marR="46559" marT="0" marB="0" anchor="ctr"/>
                </a:tc>
                <a:extLst>
                  <a:ext uri="{0D108BD9-81ED-4DB2-BD59-A6C34878D82A}">
                    <a16:rowId xmlns:a16="http://schemas.microsoft.com/office/drawing/2014/main" val="1029418435"/>
                  </a:ext>
                </a:extLst>
              </a:tr>
              <a:tr h="120894">
                <a:tc>
                  <a:txBody>
                    <a:bodyPr/>
                    <a:lstStyle/>
                    <a:p>
                      <a:pPr>
                        <a:spcAft>
                          <a:spcPts val="0"/>
                        </a:spcAft>
                      </a:pPr>
                      <a:r>
                        <a:rPr lang="ru-RU" sz="800">
                          <a:effectLst/>
                        </a:rPr>
                        <a:t>Социальная политика</a:t>
                      </a:r>
                      <a:endParaRPr lang="ru-RU" sz="800">
                        <a:effectLst/>
                        <a:latin typeface="Times New Roman" panose="02020603050405020304" pitchFamily="18" charset="0"/>
                        <a:ea typeface="Times New Roman" panose="02020603050405020304" pitchFamily="18" charset="0"/>
                      </a:endParaRPr>
                    </a:p>
                  </a:txBody>
                  <a:tcPr marL="46559" marR="46559" marT="0" marB="0" anchor="b"/>
                </a:tc>
                <a:tc>
                  <a:txBody>
                    <a:bodyPr/>
                    <a:lstStyle/>
                    <a:p>
                      <a:pPr>
                        <a:spcAft>
                          <a:spcPts val="0"/>
                        </a:spcAft>
                      </a:pPr>
                      <a:r>
                        <a:rPr lang="ru-RU" sz="800">
                          <a:effectLst/>
                        </a:rPr>
                        <a:t>1000</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21839,7</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18720,2</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dirty="0">
                          <a:effectLst/>
                        </a:rPr>
                        <a:t>19468,6</a:t>
                      </a:r>
                      <a:endParaRPr lang="ru-RU" sz="800" dirty="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20247,4</a:t>
                      </a:r>
                      <a:endParaRPr lang="ru-RU" sz="800">
                        <a:effectLst/>
                        <a:latin typeface="Times New Roman" panose="02020603050405020304" pitchFamily="18" charset="0"/>
                        <a:ea typeface="Times New Roman" panose="02020603050405020304" pitchFamily="18" charset="0"/>
                      </a:endParaRPr>
                    </a:p>
                  </a:txBody>
                  <a:tcPr marL="46559" marR="46559" marT="0" marB="0" anchor="ctr"/>
                </a:tc>
                <a:extLst>
                  <a:ext uri="{0D108BD9-81ED-4DB2-BD59-A6C34878D82A}">
                    <a16:rowId xmlns:a16="http://schemas.microsoft.com/office/drawing/2014/main" val="1787657649"/>
                  </a:ext>
                </a:extLst>
              </a:tr>
              <a:tr h="120894">
                <a:tc>
                  <a:txBody>
                    <a:bodyPr/>
                    <a:lstStyle/>
                    <a:p>
                      <a:pPr>
                        <a:spcAft>
                          <a:spcPts val="0"/>
                        </a:spcAft>
                      </a:pPr>
                      <a:r>
                        <a:rPr lang="ru-RU" sz="800">
                          <a:effectLst/>
                        </a:rPr>
                        <a:t>Социальное обеспечение населения</a:t>
                      </a:r>
                      <a:endParaRPr lang="ru-RU" sz="800">
                        <a:effectLst/>
                        <a:latin typeface="Times New Roman" panose="02020603050405020304" pitchFamily="18" charset="0"/>
                        <a:ea typeface="Times New Roman" panose="02020603050405020304" pitchFamily="18" charset="0"/>
                      </a:endParaRPr>
                    </a:p>
                  </a:txBody>
                  <a:tcPr marL="46559" marR="46559" marT="0" marB="0" anchor="b"/>
                </a:tc>
                <a:tc>
                  <a:txBody>
                    <a:bodyPr/>
                    <a:lstStyle/>
                    <a:p>
                      <a:pPr>
                        <a:spcAft>
                          <a:spcPts val="0"/>
                        </a:spcAft>
                      </a:pPr>
                      <a:r>
                        <a:rPr lang="ru-RU" sz="800">
                          <a:effectLst/>
                        </a:rPr>
                        <a:t>1003</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659,5</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842,5</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dirty="0">
                          <a:effectLst/>
                        </a:rPr>
                        <a:t>876,2</a:t>
                      </a:r>
                      <a:endParaRPr lang="ru-RU" sz="800" dirty="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911,2</a:t>
                      </a:r>
                      <a:endParaRPr lang="ru-RU" sz="800">
                        <a:effectLst/>
                        <a:latin typeface="Times New Roman" panose="02020603050405020304" pitchFamily="18" charset="0"/>
                        <a:ea typeface="Times New Roman" panose="02020603050405020304" pitchFamily="18" charset="0"/>
                      </a:endParaRPr>
                    </a:p>
                  </a:txBody>
                  <a:tcPr marL="46559" marR="46559" marT="0" marB="0" anchor="ctr"/>
                </a:tc>
                <a:extLst>
                  <a:ext uri="{0D108BD9-81ED-4DB2-BD59-A6C34878D82A}">
                    <a16:rowId xmlns:a16="http://schemas.microsoft.com/office/drawing/2014/main" val="1800749223"/>
                  </a:ext>
                </a:extLst>
              </a:tr>
              <a:tr h="120894">
                <a:tc>
                  <a:txBody>
                    <a:bodyPr/>
                    <a:lstStyle/>
                    <a:p>
                      <a:pPr>
                        <a:spcAft>
                          <a:spcPts val="0"/>
                        </a:spcAft>
                      </a:pPr>
                      <a:r>
                        <a:rPr lang="ru-RU" sz="800">
                          <a:effectLst/>
                        </a:rPr>
                        <a:t>Охрана семьи и детства</a:t>
                      </a:r>
                      <a:endParaRPr lang="ru-RU" sz="800">
                        <a:effectLst/>
                        <a:latin typeface="Times New Roman" panose="02020603050405020304" pitchFamily="18" charset="0"/>
                        <a:ea typeface="Times New Roman" panose="02020603050405020304" pitchFamily="18" charset="0"/>
                      </a:endParaRPr>
                    </a:p>
                  </a:txBody>
                  <a:tcPr marL="46559" marR="46559" marT="0" marB="0" anchor="b"/>
                </a:tc>
                <a:tc>
                  <a:txBody>
                    <a:bodyPr/>
                    <a:lstStyle/>
                    <a:p>
                      <a:pPr>
                        <a:spcAft>
                          <a:spcPts val="0"/>
                        </a:spcAft>
                      </a:pPr>
                      <a:r>
                        <a:rPr lang="ru-RU" sz="800">
                          <a:effectLst/>
                        </a:rPr>
                        <a:t>1004</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21180,2</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17877,7</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dirty="0">
                          <a:effectLst/>
                        </a:rPr>
                        <a:t>18592,4</a:t>
                      </a:r>
                      <a:endParaRPr lang="ru-RU" sz="800" dirty="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19336,2</a:t>
                      </a:r>
                      <a:endParaRPr lang="ru-RU" sz="800">
                        <a:effectLst/>
                        <a:latin typeface="Times New Roman" panose="02020603050405020304" pitchFamily="18" charset="0"/>
                        <a:ea typeface="Times New Roman" panose="02020603050405020304" pitchFamily="18" charset="0"/>
                      </a:endParaRPr>
                    </a:p>
                  </a:txBody>
                  <a:tcPr marL="46559" marR="46559" marT="0" marB="0" anchor="ctr"/>
                </a:tc>
                <a:extLst>
                  <a:ext uri="{0D108BD9-81ED-4DB2-BD59-A6C34878D82A}">
                    <a16:rowId xmlns:a16="http://schemas.microsoft.com/office/drawing/2014/main" val="3538200284"/>
                  </a:ext>
                </a:extLst>
              </a:tr>
              <a:tr h="120894">
                <a:tc>
                  <a:txBody>
                    <a:bodyPr/>
                    <a:lstStyle/>
                    <a:p>
                      <a:pPr>
                        <a:spcAft>
                          <a:spcPts val="0"/>
                        </a:spcAft>
                      </a:pPr>
                      <a:r>
                        <a:rPr lang="ru-RU" sz="800">
                          <a:effectLst/>
                        </a:rPr>
                        <a:t>Физическая культура и спорт</a:t>
                      </a:r>
                      <a:endParaRPr lang="ru-RU" sz="800">
                        <a:effectLst/>
                        <a:latin typeface="Times New Roman" panose="02020603050405020304" pitchFamily="18" charset="0"/>
                        <a:ea typeface="Times New Roman" panose="02020603050405020304" pitchFamily="18" charset="0"/>
                      </a:endParaRPr>
                    </a:p>
                  </a:txBody>
                  <a:tcPr marL="46559" marR="46559" marT="0" marB="0" anchor="b"/>
                </a:tc>
                <a:tc>
                  <a:txBody>
                    <a:bodyPr/>
                    <a:lstStyle/>
                    <a:p>
                      <a:pPr>
                        <a:spcAft>
                          <a:spcPts val="0"/>
                        </a:spcAft>
                      </a:pPr>
                      <a:r>
                        <a:rPr lang="ru-RU" sz="800">
                          <a:effectLst/>
                        </a:rPr>
                        <a:t>1100</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1255,7</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1461,7</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1461,7</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dirty="0">
                          <a:effectLst/>
                        </a:rPr>
                        <a:t>1461,7</a:t>
                      </a:r>
                      <a:endParaRPr lang="ru-RU" sz="800" dirty="0">
                        <a:effectLst/>
                        <a:latin typeface="Times New Roman" panose="02020603050405020304" pitchFamily="18" charset="0"/>
                        <a:ea typeface="Times New Roman" panose="02020603050405020304" pitchFamily="18" charset="0"/>
                      </a:endParaRPr>
                    </a:p>
                  </a:txBody>
                  <a:tcPr marL="46559" marR="46559" marT="0" marB="0" anchor="ctr"/>
                </a:tc>
                <a:extLst>
                  <a:ext uri="{0D108BD9-81ED-4DB2-BD59-A6C34878D82A}">
                    <a16:rowId xmlns:a16="http://schemas.microsoft.com/office/drawing/2014/main" val="756837131"/>
                  </a:ext>
                </a:extLst>
              </a:tr>
              <a:tr h="120894">
                <a:tc>
                  <a:txBody>
                    <a:bodyPr/>
                    <a:lstStyle/>
                    <a:p>
                      <a:pPr>
                        <a:spcAft>
                          <a:spcPts val="0"/>
                        </a:spcAft>
                      </a:pPr>
                      <a:r>
                        <a:rPr lang="ru-RU" sz="800">
                          <a:effectLst/>
                        </a:rPr>
                        <a:t>Массовый спорт</a:t>
                      </a:r>
                      <a:endParaRPr lang="ru-RU" sz="800">
                        <a:effectLst/>
                        <a:latin typeface="Times New Roman" panose="02020603050405020304" pitchFamily="18" charset="0"/>
                        <a:ea typeface="Times New Roman" panose="02020603050405020304" pitchFamily="18" charset="0"/>
                      </a:endParaRPr>
                    </a:p>
                  </a:txBody>
                  <a:tcPr marL="46559" marR="46559" marT="0" marB="0" anchor="b"/>
                </a:tc>
                <a:tc>
                  <a:txBody>
                    <a:bodyPr/>
                    <a:lstStyle/>
                    <a:p>
                      <a:pPr>
                        <a:spcAft>
                          <a:spcPts val="0"/>
                        </a:spcAft>
                      </a:pPr>
                      <a:r>
                        <a:rPr lang="ru-RU" sz="800">
                          <a:effectLst/>
                        </a:rPr>
                        <a:t>1102</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1255,7</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1461,7</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1461,7</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dirty="0">
                          <a:effectLst/>
                        </a:rPr>
                        <a:t>1461,7</a:t>
                      </a:r>
                      <a:endParaRPr lang="ru-RU" sz="800" dirty="0">
                        <a:effectLst/>
                        <a:latin typeface="Times New Roman" panose="02020603050405020304" pitchFamily="18" charset="0"/>
                        <a:ea typeface="Times New Roman" panose="02020603050405020304" pitchFamily="18" charset="0"/>
                      </a:endParaRPr>
                    </a:p>
                  </a:txBody>
                  <a:tcPr marL="46559" marR="46559" marT="0" marB="0" anchor="ctr"/>
                </a:tc>
                <a:extLst>
                  <a:ext uri="{0D108BD9-81ED-4DB2-BD59-A6C34878D82A}">
                    <a16:rowId xmlns:a16="http://schemas.microsoft.com/office/drawing/2014/main" val="854155033"/>
                  </a:ext>
                </a:extLst>
              </a:tr>
              <a:tr h="120894">
                <a:tc>
                  <a:txBody>
                    <a:bodyPr/>
                    <a:lstStyle/>
                    <a:p>
                      <a:pPr>
                        <a:spcAft>
                          <a:spcPts val="0"/>
                        </a:spcAft>
                      </a:pPr>
                      <a:r>
                        <a:rPr lang="ru-RU" sz="800">
                          <a:effectLst/>
                        </a:rPr>
                        <a:t>Средства массовой информации</a:t>
                      </a:r>
                      <a:endParaRPr lang="ru-RU" sz="800">
                        <a:effectLst/>
                        <a:latin typeface="Times New Roman" panose="02020603050405020304" pitchFamily="18" charset="0"/>
                        <a:ea typeface="Times New Roman" panose="02020603050405020304" pitchFamily="18" charset="0"/>
                      </a:endParaRPr>
                    </a:p>
                  </a:txBody>
                  <a:tcPr marL="46559" marR="46559" marT="0" marB="0" anchor="b"/>
                </a:tc>
                <a:tc>
                  <a:txBody>
                    <a:bodyPr/>
                    <a:lstStyle/>
                    <a:p>
                      <a:pPr>
                        <a:spcAft>
                          <a:spcPts val="0"/>
                        </a:spcAft>
                      </a:pPr>
                      <a:r>
                        <a:rPr lang="ru-RU" sz="800">
                          <a:effectLst/>
                        </a:rPr>
                        <a:t>1200</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2232,2</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2378,6</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2378,6</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dirty="0">
                          <a:effectLst/>
                        </a:rPr>
                        <a:t>2378,6</a:t>
                      </a:r>
                      <a:endParaRPr lang="ru-RU" sz="800" dirty="0">
                        <a:effectLst/>
                        <a:latin typeface="Times New Roman" panose="02020603050405020304" pitchFamily="18" charset="0"/>
                        <a:ea typeface="Times New Roman" panose="02020603050405020304" pitchFamily="18" charset="0"/>
                      </a:endParaRPr>
                    </a:p>
                  </a:txBody>
                  <a:tcPr marL="46559" marR="46559" marT="0" marB="0" anchor="ctr"/>
                </a:tc>
                <a:extLst>
                  <a:ext uri="{0D108BD9-81ED-4DB2-BD59-A6C34878D82A}">
                    <a16:rowId xmlns:a16="http://schemas.microsoft.com/office/drawing/2014/main" val="1648745581"/>
                  </a:ext>
                </a:extLst>
              </a:tr>
              <a:tr h="120894">
                <a:tc>
                  <a:txBody>
                    <a:bodyPr/>
                    <a:lstStyle/>
                    <a:p>
                      <a:pPr>
                        <a:spcAft>
                          <a:spcPts val="0"/>
                        </a:spcAft>
                      </a:pPr>
                      <a:r>
                        <a:rPr lang="ru-RU" sz="800">
                          <a:effectLst/>
                        </a:rPr>
                        <a:t>Периодическая печать и издательства</a:t>
                      </a:r>
                      <a:endParaRPr lang="ru-RU" sz="800">
                        <a:effectLst/>
                        <a:latin typeface="Times New Roman" panose="02020603050405020304" pitchFamily="18" charset="0"/>
                        <a:ea typeface="Times New Roman" panose="02020603050405020304" pitchFamily="18" charset="0"/>
                      </a:endParaRPr>
                    </a:p>
                  </a:txBody>
                  <a:tcPr marL="46559" marR="46559" marT="0" marB="0" anchor="b"/>
                </a:tc>
                <a:tc>
                  <a:txBody>
                    <a:bodyPr/>
                    <a:lstStyle/>
                    <a:p>
                      <a:pPr>
                        <a:spcAft>
                          <a:spcPts val="0"/>
                        </a:spcAft>
                      </a:pPr>
                      <a:r>
                        <a:rPr lang="ru-RU" sz="800">
                          <a:effectLst/>
                        </a:rPr>
                        <a:t>1202</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2232,2</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2378,6</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2378,6</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dirty="0">
                          <a:effectLst/>
                        </a:rPr>
                        <a:t>2378,6</a:t>
                      </a:r>
                      <a:endParaRPr lang="ru-RU" sz="800" dirty="0">
                        <a:effectLst/>
                        <a:latin typeface="Times New Roman" panose="02020603050405020304" pitchFamily="18" charset="0"/>
                        <a:ea typeface="Times New Roman" panose="02020603050405020304" pitchFamily="18" charset="0"/>
                      </a:endParaRPr>
                    </a:p>
                  </a:txBody>
                  <a:tcPr marL="46559" marR="46559" marT="0" marB="0" anchor="ctr"/>
                </a:tc>
                <a:extLst>
                  <a:ext uri="{0D108BD9-81ED-4DB2-BD59-A6C34878D82A}">
                    <a16:rowId xmlns:a16="http://schemas.microsoft.com/office/drawing/2014/main" val="1022631626"/>
                  </a:ext>
                </a:extLst>
              </a:tr>
              <a:tr h="138164">
                <a:tc>
                  <a:txBody>
                    <a:bodyPr/>
                    <a:lstStyle/>
                    <a:p>
                      <a:pPr>
                        <a:spcAft>
                          <a:spcPts val="0"/>
                        </a:spcAft>
                      </a:pPr>
                      <a:r>
                        <a:rPr lang="ru-RU" sz="800">
                          <a:effectLst/>
                        </a:rPr>
                        <a:t> Итого:</a:t>
                      </a:r>
                      <a:endParaRPr lang="ru-RU" sz="800">
                        <a:effectLst/>
                        <a:latin typeface="Times New Roman" panose="02020603050405020304" pitchFamily="18" charset="0"/>
                        <a:ea typeface="Times New Roman" panose="02020603050405020304" pitchFamily="18" charset="0"/>
                      </a:endParaRPr>
                    </a:p>
                  </a:txBody>
                  <a:tcPr marL="46559" marR="46559" marT="0" marB="0" anchor="b"/>
                </a:tc>
                <a:tc>
                  <a:txBody>
                    <a:bodyPr/>
                    <a:lstStyle/>
                    <a:p>
                      <a:pPr>
                        <a:spcAft>
                          <a:spcPts val="0"/>
                        </a:spcAft>
                      </a:pPr>
                      <a:r>
                        <a:rPr lang="ru-RU" sz="800">
                          <a:effectLst/>
                        </a:rPr>
                        <a:t> </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148814,2</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132470,8</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a:effectLst/>
                        </a:rPr>
                        <a:t>118678,1</a:t>
                      </a:r>
                      <a:endParaRPr lang="ru-RU" sz="800">
                        <a:effectLst/>
                        <a:latin typeface="Times New Roman" panose="02020603050405020304" pitchFamily="18" charset="0"/>
                        <a:ea typeface="Times New Roman" panose="02020603050405020304" pitchFamily="18" charset="0"/>
                      </a:endParaRPr>
                    </a:p>
                  </a:txBody>
                  <a:tcPr marL="46559" marR="46559" marT="0" marB="0" anchor="ctr"/>
                </a:tc>
                <a:tc>
                  <a:txBody>
                    <a:bodyPr/>
                    <a:lstStyle/>
                    <a:p>
                      <a:pPr algn="ctr">
                        <a:spcAft>
                          <a:spcPts val="0"/>
                        </a:spcAft>
                      </a:pPr>
                      <a:r>
                        <a:rPr lang="ru-RU" sz="800" dirty="0">
                          <a:effectLst/>
                        </a:rPr>
                        <a:t>125001,0</a:t>
                      </a:r>
                      <a:endParaRPr lang="ru-RU" sz="800" dirty="0">
                        <a:effectLst/>
                        <a:latin typeface="Times New Roman" panose="02020603050405020304" pitchFamily="18" charset="0"/>
                        <a:ea typeface="Times New Roman" panose="02020603050405020304" pitchFamily="18" charset="0"/>
                      </a:endParaRPr>
                    </a:p>
                  </a:txBody>
                  <a:tcPr marL="46559" marR="46559" marT="0" marB="0" anchor="ctr"/>
                </a:tc>
                <a:extLst>
                  <a:ext uri="{0D108BD9-81ED-4DB2-BD59-A6C34878D82A}">
                    <a16:rowId xmlns:a16="http://schemas.microsoft.com/office/drawing/2014/main" val="1780055798"/>
                  </a:ext>
                </a:extLst>
              </a:tr>
            </a:tbl>
          </a:graphicData>
        </a:graphic>
      </p:graphicFrame>
    </p:spTree>
    <p:extLst>
      <p:ext uri="{BB962C8B-B14F-4D97-AF65-F5344CB8AC3E}">
        <p14:creationId xmlns:p14="http://schemas.microsoft.com/office/powerpoint/2010/main" val="38416008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599" y="116632"/>
            <a:ext cx="6347713" cy="1813768"/>
          </a:xfrm>
        </p:spPr>
        <p:txBody>
          <a:bodyPr>
            <a:normAutofit/>
          </a:bodyPr>
          <a:lstStyle/>
          <a:p>
            <a:pPr algn="just"/>
            <a:r>
              <a:rPr lang="ru-RU" sz="1800" dirty="0"/>
              <a:t>Для реализации вопросов местного значения в </a:t>
            </a:r>
            <a:r>
              <a:rPr lang="ru-RU" sz="1800" dirty="0" smtClean="0"/>
              <a:t>2021 </a:t>
            </a:r>
            <a:r>
              <a:rPr lang="ru-RU" sz="1800" dirty="0"/>
              <a:t>году разработано и утверждено </a:t>
            </a:r>
            <a:r>
              <a:rPr lang="ru-RU" sz="1800" dirty="0" smtClean="0"/>
              <a:t>11 </a:t>
            </a:r>
            <a:r>
              <a:rPr lang="ru-RU" sz="1800" dirty="0"/>
              <a:t>ведомственных целевых </a:t>
            </a:r>
            <a:r>
              <a:rPr lang="ru-RU" sz="1800" dirty="0" smtClean="0"/>
              <a:t>программ и 4 муниципальных программы, </a:t>
            </a:r>
            <a:r>
              <a:rPr lang="ru-RU" sz="1800" dirty="0" smtClean="0"/>
              <a:t>а именно:</a:t>
            </a:r>
            <a:endParaRPr lang="ru-RU" sz="1800" dirty="0"/>
          </a:p>
        </p:txBody>
      </p:sp>
      <p:graphicFrame>
        <p:nvGraphicFramePr>
          <p:cNvPr id="5" name="Объект 4"/>
          <p:cNvGraphicFramePr>
            <a:graphicFrameLocks noGrp="1"/>
          </p:cNvGraphicFramePr>
          <p:nvPr>
            <p:ph idx="1"/>
            <p:extLst>
              <p:ext uri="{D42A27DB-BD31-4B8C-83A1-F6EECF244321}">
                <p14:modId xmlns:p14="http://schemas.microsoft.com/office/powerpoint/2010/main" val="513060214"/>
              </p:ext>
            </p:extLst>
          </p:nvPr>
        </p:nvGraphicFramePr>
        <p:xfrm>
          <a:off x="683568" y="980732"/>
          <a:ext cx="8208912" cy="6477781"/>
        </p:xfrm>
        <a:graphic>
          <a:graphicData uri="http://schemas.openxmlformats.org/drawingml/2006/table">
            <a:tbl>
              <a:tblPr>
                <a:tableStyleId>{5C22544A-7EE6-4342-B048-85BDC9FD1C3A}</a:tableStyleId>
              </a:tblPr>
              <a:tblGrid>
                <a:gridCol w="464976">
                  <a:extLst>
                    <a:ext uri="{9D8B030D-6E8A-4147-A177-3AD203B41FA5}">
                      <a16:colId xmlns:a16="http://schemas.microsoft.com/office/drawing/2014/main" val="20000"/>
                    </a:ext>
                  </a:extLst>
                </a:gridCol>
                <a:gridCol w="6444260">
                  <a:extLst>
                    <a:ext uri="{9D8B030D-6E8A-4147-A177-3AD203B41FA5}">
                      <a16:colId xmlns:a16="http://schemas.microsoft.com/office/drawing/2014/main" val="20001"/>
                    </a:ext>
                  </a:extLst>
                </a:gridCol>
                <a:gridCol w="1299676">
                  <a:extLst>
                    <a:ext uri="{9D8B030D-6E8A-4147-A177-3AD203B41FA5}">
                      <a16:colId xmlns:a16="http://schemas.microsoft.com/office/drawing/2014/main" val="20002"/>
                    </a:ext>
                  </a:extLst>
                </a:gridCol>
              </a:tblGrid>
              <a:tr h="343769">
                <a:tc>
                  <a:txBody>
                    <a:bodyPr/>
                    <a:lstStyle/>
                    <a:p>
                      <a:pPr algn="l" fontAlgn="b"/>
                      <a:r>
                        <a:rPr lang="ru-RU" sz="600" u="none" strike="noStrike" dirty="0">
                          <a:effectLst/>
                        </a:rPr>
                        <a:t> </a:t>
                      </a:r>
                      <a:endParaRPr lang="ru-RU" sz="600" b="0" i="0" u="none" strike="noStrike" dirty="0">
                        <a:solidFill>
                          <a:srgbClr val="000000"/>
                        </a:solidFill>
                        <a:effectLst/>
                        <a:latin typeface="Calibri"/>
                      </a:endParaRPr>
                    </a:p>
                  </a:txBody>
                  <a:tcPr marL="5700" marR="5700" marT="5700" marB="0" anchor="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ru-RU" sz="1050" b="1" u="none" strike="noStrike" dirty="0">
                          <a:effectLst/>
                        </a:rPr>
                        <a:t>Наименование программы</a:t>
                      </a:r>
                      <a:endParaRPr lang="ru-RU" sz="1050" b="1" i="0" u="none" strike="noStrike" dirty="0">
                        <a:solidFill>
                          <a:srgbClr val="000000"/>
                        </a:solidFill>
                        <a:effectLst/>
                        <a:latin typeface="Calibri"/>
                      </a:endParaRPr>
                    </a:p>
                  </a:txBody>
                  <a:tcPr marL="5700" marR="5700" marT="5700"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ru-RU" sz="1050" b="1" u="none" strike="noStrike" dirty="0">
                          <a:effectLst/>
                        </a:rPr>
                        <a:t>Финансирование в </a:t>
                      </a:r>
                      <a:r>
                        <a:rPr lang="ru-RU" sz="1050" b="1" u="none" strike="noStrike" dirty="0" smtClean="0">
                          <a:effectLst/>
                        </a:rPr>
                        <a:t>2021 </a:t>
                      </a:r>
                      <a:r>
                        <a:rPr lang="ru-RU" sz="1050" b="1" u="none" strike="noStrike" dirty="0">
                          <a:effectLst/>
                        </a:rPr>
                        <a:t>году</a:t>
                      </a:r>
                      <a:endParaRPr lang="ru-RU" sz="1050" b="1" i="0" u="none" strike="noStrike" dirty="0">
                        <a:solidFill>
                          <a:srgbClr val="000000"/>
                        </a:solidFill>
                        <a:effectLst/>
                        <a:latin typeface="Calibri"/>
                      </a:endParaRPr>
                    </a:p>
                  </a:txBody>
                  <a:tcPr marL="5700" marR="5700" marT="5700"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00"/>
                  </a:ext>
                </a:extLst>
              </a:tr>
              <a:tr h="440270">
                <a:tc>
                  <a:txBody>
                    <a:bodyPr/>
                    <a:lstStyle/>
                    <a:p>
                      <a:pPr algn="ctr" fontAlgn="t"/>
                      <a:r>
                        <a:rPr lang="ru-RU" sz="900" b="1" u="none" strike="noStrike" dirty="0">
                          <a:effectLst/>
                        </a:rPr>
                        <a:t>1</a:t>
                      </a:r>
                      <a:endParaRPr lang="ru-RU" sz="900" b="1"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ctr"/>
                      <a:r>
                        <a:rPr lang="ru-RU" sz="900" u="none" strike="noStrike" dirty="0">
                          <a:effectLst/>
                        </a:rPr>
                        <a:t>Проведение подготовки и обучения неработающего населения способам защиты и действиям в чрезвычайных ситуациях, а также способам защиты от опасностей, возникающих при ведении военных действий или вследствие этих действий в </a:t>
                      </a:r>
                      <a:r>
                        <a:rPr lang="ru-RU" sz="900" u="none" strike="noStrike" dirty="0" smtClean="0">
                          <a:effectLst/>
                        </a:rPr>
                        <a:t>2021 </a:t>
                      </a:r>
                      <a:r>
                        <a:rPr lang="ru-RU" sz="900" u="none" strike="noStrike" dirty="0">
                          <a:effectLst/>
                        </a:rPr>
                        <a:t>году</a:t>
                      </a:r>
                      <a:endParaRPr lang="ru-RU" sz="900" b="0" i="0" u="none" strike="noStrike" dirty="0">
                        <a:solidFill>
                          <a:srgbClr val="000000"/>
                        </a:solidFill>
                        <a:effectLst/>
                        <a:latin typeface="Calibri"/>
                      </a:endParaRPr>
                    </a:p>
                  </a:txBody>
                  <a:tcPr marL="5700" marR="5700" marT="5700"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t"/>
                      <a:r>
                        <a:rPr lang="ru-RU" sz="900" u="none" strike="noStrike" dirty="0">
                          <a:effectLst/>
                        </a:rPr>
                        <a:t>400,0</a:t>
                      </a:r>
                      <a:endParaRPr lang="ru-RU" sz="900" b="0"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01"/>
                  </a:ext>
                </a:extLst>
              </a:tr>
              <a:tr h="224069">
                <a:tc>
                  <a:txBody>
                    <a:bodyPr/>
                    <a:lstStyle/>
                    <a:p>
                      <a:pPr algn="ctr" fontAlgn="t"/>
                      <a:r>
                        <a:rPr lang="ru-RU" sz="900" b="1" i="0" u="none" strike="noStrike" dirty="0" smtClean="0">
                          <a:solidFill>
                            <a:srgbClr val="000000"/>
                          </a:solidFill>
                          <a:effectLst/>
                          <a:latin typeface="Calibri"/>
                        </a:rPr>
                        <a:t>2</a:t>
                      </a:r>
                      <a:endParaRPr lang="ru-RU" sz="900" b="1"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ctr"/>
                      <a:r>
                        <a:rPr lang="ru-RU" sz="900" b="0" i="0" u="none" strike="noStrike" dirty="0" smtClean="0">
                          <a:solidFill>
                            <a:srgbClr val="000000"/>
                          </a:solidFill>
                          <a:effectLst/>
                          <a:latin typeface="Calibri"/>
                        </a:rPr>
                        <a:t>Формирование архивных</a:t>
                      </a:r>
                      <a:r>
                        <a:rPr lang="ru-RU" sz="900" b="0" i="0" u="none" strike="noStrike" baseline="0" dirty="0" smtClean="0">
                          <a:solidFill>
                            <a:srgbClr val="000000"/>
                          </a:solidFill>
                          <a:effectLst/>
                          <a:latin typeface="Calibri"/>
                        </a:rPr>
                        <a:t> фондов в </a:t>
                      </a:r>
                      <a:r>
                        <a:rPr lang="ru-RU" sz="900" b="0" i="0" u="none" strike="noStrike" baseline="0" dirty="0" smtClean="0">
                          <a:solidFill>
                            <a:srgbClr val="000000"/>
                          </a:solidFill>
                          <a:effectLst/>
                          <a:latin typeface="Calibri"/>
                        </a:rPr>
                        <a:t>2021 </a:t>
                      </a:r>
                      <a:r>
                        <a:rPr lang="ru-RU" sz="900" b="0" i="0" u="none" strike="noStrike" baseline="0" dirty="0" smtClean="0">
                          <a:solidFill>
                            <a:srgbClr val="000000"/>
                          </a:solidFill>
                          <a:effectLst/>
                          <a:latin typeface="Calibri"/>
                        </a:rPr>
                        <a:t>году</a:t>
                      </a:r>
                      <a:endParaRPr lang="ru-RU" sz="900" b="0" i="0" u="none" strike="noStrike" dirty="0">
                        <a:solidFill>
                          <a:srgbClr val="000000"/>
                        </a:solidFill>
                        <a:effectLst/>
                        <a:latin typeface="Calibri"/>
                      </a:endParaRPr>
                    </a:p>
                  </a:txBody>
                  <a:tcPr marL="5700" marR="5700" marT="5700"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t"/>
                      <a:r>
                        <a:rPr lang="ru-RU" sz="900" b="0" i="0" u="none" strike="noStrike" dirty="0" smtClean="0">
                          <a:solidFill>
                            <a:srgbClr val="000000"/>
                          </a:solidFill>
                          <a:effectLst/>
                          <a:latin typeface="Calibri"/>
                        </a:rPr>
                        <a:t>115,0</a:t>
                      </a:r>
                      <a:endParaRPr lang="ru-RU" sz="900" b="0"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55986500"/>
                  </a:ext>
                </a:extLst>
              </a:tr>
              <a:tr h="576064">
                <a:tc>
                  <a:txBody>
                    <a:bodyPr/>
                    <a:lstStyle/>
                    <a:p>
                      <a:pPr algn="ctr" fontAlgn="t"/>
                      <a:r>
                        <a:rPr lang="ru-RU" sz="900" b="1" i="0" u="none" strike="noStrike" dirty="0" smtClean="0">
                          <a:solidFill>
                            <a:srgbClr val="000000"/>
                          </a:solidFill>
                          <a:effectLst/>
                          <a:latin typeface="Calibri"/>
                        </a:rPr>
                        <a:t>3</a:t>
                      </a:r>
                      <a:endParaRPr lang="ru-RU" sz="900" b="1"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ctr"/>
                      <a:r>
                        <a:rPr lang="ru-RU" sz="900" u="none" strike="noStrike" dirty="0">
                          <a:effectLst/>
                        </a:rPr>
                        <a:t>Участие в организации и финансировании временного трудоустройства несовершеннолетних от 14 до 18 лет в свободное от учебы время, проживающих на территории Муниципального Образования Муниципальный Округ Княжево в </a:t>
                      </a:r>
                      <a:r>
                        <a:rPr lang="ru-RU" sz="900" u="none" strike="noStrike" dirty="0" smtClean="0">
                          <a:effectLst/>
                        </a:rPr>
                        <a:t>2021 </a:t>
                      </a:r>
                      <a:r>
                        <a:rPr lang="ru-RU" sz="900" u="none" strike="noStrike" dirty="0">
                          <a:effectLst/>
                        </a:rPr>
                        <a:t>году</a:t>
                      </a:r>
                      <a:endParaRPr lang="ru-RU" sz="900" b="0" i="0" u="none" strike="noStrike" dirty="0">
                        <a:solidFill>
                          <a:srgbClr val="000000"/>
                        </a:solidFill>
                        <a:effectLst/>
                        <a:latin typeface="Calibri"/>
                      </a:endParaRPr>
                    </a:p>
                  </a:txBody>
                  <a:tcPr marL="5700" marR="5700" marT="5700"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t"/>
                      <a:r>
                        <a:rPr lang="ru-RU" sz="900" b="0" i="0" u="none" strike="noStrike" dirty="0" smtClean="0">
                          <a:solidFill>
                            <a:srgbClr val="000000"/>
                          </a:solidFill>
                          <a:effectLst/>
                          <a:latin typeface="Calibri"/>
                        </a:rPr>
                        <a:t>442,8</a:t>
                      </a:r>
                      <a:endParaRPr lang="ru-RU" sz="900" b="0"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02"/>
                  </a:ext>
                </a:extLst>
              </a:tr>
              <a:tr h="198885">
                <a:tc>
                  <a:txBody>
                    <a:bodyPr/>
                    <a:lstStyle/>
                    <a:p>
                      <a:pPr algn="ctr" fontAlgn="t"/>
                      <a:r>
                        <a:rPr lang="ru-RU" sz="900" b="1" i="0" u="none" strike="noStrike" dirty="0" smtClean="0">
                          <a:solidFill>
                            <a:srgbClr val="000000"/>
                          </a:solidFill>
                          <a:effectLst/>
                          <a:latin typeface="Calibri"/>
                        </a:rPr>
                        <a:t>4</a:t>
                      </a:r>
                      <a:endParaRPr lang="ru-RU" sz="900" b="1"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ctr"/>
                      <a:r>
                        <a:rPr lang="ru-RU" sz="900" u="none" strike="noStrike" dirty="0">
                          <a:effectLst/>
                        </a:rPr>
                        <a:t>Осуществление благоустройства территории Муниципального Образования Муниципальный Округ Княжево в </a:t>
                      </a:r>
                      <a:r>
                        <a:rPr lang="ru-RU" sz="900" u="none" strike="noStrike" dirty="0" smtClean="0">
                          <a:effectLst/>
                        </a:rPr>
                        <a:t>2021 </a:t>
                      </a:r>
                      <a:r>
                        <a:rPr lang="ru-RU" sz="900" u="none" strike="noStrike" dirty="0">
                          <a:effectLst/>
                        </a:rPr>
                        <a:t>году</a:t>
                      </a:r>
                      <a:endParaRPr lang="ru-RU" sz="900" b="0" i="0" u="none" strike="noStrike" dirty="0">
                        <a:solidFill>
                          <a:srgbClr val="000000"/>
                        </a:solidFill>
                        <a:effectLst/>
                        <a:latin typeface="Calibri"/>
                      </a:endParaRPr>
                    </a:p>
                  </a:txBody>
                  <a:tcPr marL="5700" marR="5700" marT="5700"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t"/>
                      <a:r>
                        <a:rPr lang="ru-RU" sz="900" b="0" i="0" u="none" strike="noStrike" dirty="0" smtClean="0">
                          <a:solidFill>
                            <a:srgbClr val="000000"/>
                          </a:solidFill>
                          <a:effectLst/>
                          <a:latin typeface="Calibri"/>
                        </a:rPr>
                        <a:t>73 866,1</a:t>
                      </a:r>
                      <a:endParaRPr lang="ru-RU" sz="900" b="0"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03"/>
                  </a:ext>
                </a:extLst>
              </a:tr>
              <a:tr h="295518">
                <a:tc>
                  <a:txBody>
                    <a:bodyPr/>
                    <a:lstStyle/>
                    <a:p>
                      <a:pPr algn="ctr" fontAlgn="t"/>
                      <a:r>
                        <a:rPr lang="ru-RU" sz="900" b="1" i="0" u="none" strike="noStrike" dirty="0" smtClean="0">
                          <a:solidFill>
                            <a:srgbClr val="000000"/>
                          </a:solidFill>
                          <a:effectLst/>
                          <a:latin typeface="Calibri"/>
                        </a:rPr>
                        <a:t>5</a:t>
                      </a:r>
                      <a:endParaRPr lang="ru-RU" sz="900" b="1"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ctr"/>
                      <a:r>
                        <a:rPr lang="ru-RU" sz="900" u="none" strike="noStrike" dirty="0">
                          <a:effectLst/>
                        </a:rPr>
                        <a:t>Участие в мероприятиях по охране окружающей среды, за исключением организации и осуществления мероприятий по экологическому контролю в </a:t>
                      </a:r>
                      <a:r>
                        <a:rPr lang="ru-RU" sz="900" u="none" strike="noStrike" dirty="0" smtClean="0">
                          <a:effectLst/>
                        </a:rPr>
                        <a:t>2021 </a:t>
                      </a:r>
                      <a:r>
                        <a:rPr lang="ru-RU" sz="900" u="none" strike="noStrike" dirty="0">
                          <a:effectLst/>
                        </a:rPr>
                        <a:t>году</a:t>
                      </a:r>
                      <a:endParaRPr lang="ru-RU" sz="900" b="0" i="0" u="none" strike="noStrike" dirty="0">
                        <a:solidFill>
                          <a:srgbClr val="000000"/>
                        </a:solidFill>
                        <a:effectLst/>
                        <a:latin typeface="Calibri"/>
                      </a:endParaRPr>
                    </a:p>
                  </a:txBody>
                  <a:tcPr marL="5700" marR="5700" marT="5700"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t"/>
                      <a:r>
                        <a:rPr lang="ru-RU" sz="900" b="0" i="0" u="none" strike="noStrike" dirty="0" smtClean="0">
                          <a:solidFill>
                            <a:srgbClr val="000000"/>
                          </a:solidFill>
                          <a:effectLst/>
                          <a:latin typeface="Calibri"/>
                        </a:rPr>
                        <a:t>119,0</a:t>
                      </a:r>
                      <a:endParaRPr lang="ru-RU" sz="900" b="0"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04"/>
                  </a:ext>
                </a:extLst>
              </a:tr>
              <a:tr h="295518">
                <a:tc>
                  <a:txBody>
                    <a:bodyPr/>
                    <a:lstStyle/>
                    <a:p>
                      <a:pPr algn="ctr" fontAlgn="t"/>
                      <a:r>
                        <a:rPr lang="ru-RU" sz="900" b="1" i="0" u="none" strike="noStrike" dirty="0" smtClean="0">
                          <a:solidFill>
                            <a:srgbClr val="000000"/>
                          </a:solidFill>
                          <a:effectLst/>
                          <a:latin typeface="Calibri"/>
                        </a:rPr>
                        <a:t>6</a:t>
                      </a:r>
                      <a:endParaRPr lang="ru-RU" sz="900" b="1"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ctr"/>
                      <a:r>
                        <a:rPr lang="ru-RU" sz="900" u="none" strike="noStrike" dirty="0">
                          <a:effectLst/>
                        </a:rPr>
                        <a:t>Проведение работ по военно-патриотическому воспитанию граждан, проживающих на территории Муниципального Образования Муниципальный Округ Княжево в </a:t>
                      </a:r>
                      <a:r>
                        <a:rPr lang="ru-RU" sz="900" u="none" strike="noStrike" dirty="0" smtClean="0">
                          <a:effectLst/>
                        </a:rPr>
                        <a:t>2021 </a:t>
                      </a:r>
                      <a:r>
                        <a:rPr lang="ru-RU" sz="900" u="none" strike="noStrike" dirty="0">
                          <a:effectLst/>
                        </a:rPr>
                        <a:t>году</a:t>
                      </a:r>
                      <a:endParaRPr lang="ru-RU" sz="900" b="0" i="0" u="none" strike="noStrike" dirty="0">
                        <a:solidFill>
                          <a:srgbClr val="000000"/>
                        </a:solidFill>
                        <a:effectLst/>
                        <a:latin typeface="Calibri"/>
                      </a:endParaRPr>
                    </a:p>
                  </a:txBody>
                  <a:tcPr marL="5700" marR="5700" marT="5700"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t"/>
                      <a:r>
                        <a:rPr lang="ru-RU" sz="900" b="0" i="0" u="none" strike="noStrike" dirty="0" smtClean="0">
                          <a:solidFill>
                            <a:srgbClr val="000000"/>
                          </a:solidFill>
                          <a:effectLst/>
                          <a:latin typeface="Calibri"/>
                        </a:rPr>
                        <a:t>200,0</a:t>
                      </a:r>
                      <a:endParaRPr lang="ru-RU" sz="900" b="0"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05"/>
                  </a:ext>
                </a:extLst>
              </a:tr>
              <a:tr h="295518">
                <a:tc>
                  <a:txBody>
                    <a:bodyPr/>
                    <a:lstStyle/>
                    <a:p>
                      <a:pPr algn="ctr" fontAlgn="t"/>
                      <a:r>
                        <a:rPr lang="ru-RU" sz="900" b="1" u="none" strike="noStrike" dirty="0" smtClean="0">
                          <a:effectLst/>
                        </a:rPr>
                        <a:t>7</a:t>
                      </a:r>
                      <a:endParaRPr lang="ru-RU" sz="900" b="1"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ctr"/>
                      <a:r>
                        <a:rPr lang="ru-RU" sz="900" u="none" strike="noStrike" dirty="0">
                          <a:effectLst/>
                        </a:rPr>
                        <a:t>Участие в реализации мер по профилактике дорожно-транспортного травматизма на территории Муниципального Образования Муниципальный Округ Княжево в </a:t>
                      </a:r>
                      <a:r>
                        <a:rPr lang="ru-RU" sz="900" u="none" strike="noStrike" dirty="0" smtClean="0">
                          <a:effectLst/>
                        </a:rPr>
                        <a:t>2021 </a:t>
                      </a:r>
                      <a:r>
                        <a:rPr lang="ru-RU" sz="900" u="none" strike="noStrike" dirty="0">
                          <a:effectLst/>
                        </a:rPr>
                        <a:t>году</a:t>
                      </a:r>
                      <a:endParaRPr lang="ru-RU" sz="900" b="0" i="0" u="none" strike="noStrike" dirty="0">
                        <a:solidFill>
                          <a:srgbClr val="000000"/>
                        </a:solidFill>
                        <a:effectLst/>
                        <a:latin typeface="Calibri"/>
                      </a:endParaRPr>
                    </a:p>
                  </a:txBody>
                  <a:tcPr marL="5700" marR="5700" marT="5700"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t"/>
                      <a:r>
                        <a:rPr lang="ru-RU" sz="900" b="0" i="0" u="none" strike="noStrike" dirty="0" smtClean="0">
                          <a:solidFill>
                            <a:srgbClr val="000000"/>
                          </a:solidFill>
                          <a:effectLst/>
                          <a:latin typeface="Calibri"/>
                        </a:rPr>
                        <a:t>1 428,5</a:t>
                      </a:r>
                      <a:endParaRPr lang="ru-RU" sz="900" b="0"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06"/>
                  </a:ext>
                </a:extLst>
              </a:tr>
              <a:tr h="490692">
                <a:tc>
                  <a:txBody>
                    <a:bodyPr/>
                    <a:lstStyle/>
                    <a:p>
                      <a:pPr algn="ctr" fontAlgn="t"/>
                      <a:r>
                        <a:rPr lang="ru-RU" sz="900" b="1" u="none" strike="noStrike" dirty="0" smtClean="0">
                          <a:effectLst/>
                        </a:rPr>
                        <a:t>8</a:t>
                      </a:r>
                      <a:endParaRPr lang="ru-RU" sz="900" b="1"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ctr"/>
                      <a:r>
                        <a:rPr lang="ru-RU" sz="900" u="none" strike="noStrike" dirty="0">
                          <a:effectLst/>
                        </a:rPr>
                        <a:t>Участие в профилактике терроризма и экстремизма,а также в минимизации и (или) ликвидации последствий их проявлений  на территории Муниципального Образования Муниципальный Округ Княжево в форме и порядке, установленных федеральным законодательством и законодательством Санкт-Петербурга в </a:t>
                      </a:r>
                      <a:r>
                        <a:rPr lang="ru-RU" sz="900" u="none" strike="noStrike" dirty="0" smtClean="0">
                          <a:effectLst/>
                        </a:rPr>
                        <a:t>2021 </a:t>
                      </a:r>
                      <a:r>
                        <a:rPr lang="ru-RU" sz="900" u="none" strike="noStrike" dirty="0">
                          <a:effectLst/>
                        </a:rPr>
                        <a:t>году</a:t>
                      </a:r>
                      <a:endParaRPr lang="ru-RU" sz="900" b="0" i="0" u="none" strike="noStrike" dirty="0">
                        <a:solidFill>
                          <a:srgbClr val="000000"/>
                        </a:solidFill>
                        <a:effectLst/>
                        <a:latin typeface="Calibri"/>
                      </a:endParaRPr>
                    </a:p>
                  </a:txBody>
                  <a:tcPr marL="5700" marR="5700" marT="5700"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t"/>
                      <a:r>
                        <a:rPr lang="ru-RU" sz="900" u="none" strike="noStrike" dirty="0" smtClean="0">
                          <a:effectLst/>
                        </a:rPr>
                        <a:t>75,0</a:t>
                      </a:r>
                      <a:endParaRPr lang="ru-RU" sz="900" b="0"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07"/>
                  </a:ext>
                </a:extLst>
              </a:tr>
              <a:tr h="440270">
                <a:tc>
                  <a:txBody>
                    <a:bodyPr/>
                    <a:lstStyle/>
                    <a:p>
                      <a:pPr algn="ctr" fontAlgn="t"/>
                      <a:r>
                        <a:rPr lang="ru-RU" sz="900" b="1" u="none" strike="noStrike" dirty="0" smtClean="0">
                          <a:effectLst/>
                        </a:rPr>
                        <a:t>9</a:t>
                      </a:r>
                      <a:endParaRPr lang="ru-RU" sz="900" b="1"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ctr"/>
                      <a:r>
                        <a:rPr lang="ru-RU" sz="900" u="none" strike="noStrike" dirty="0">
                          <a:effectLst/>
                        </a:rPr>
                        <a:t>Участие в деятельности по профилактике правонарушений в Санкт-Петербурге в формах, установленных законодательством Санкт-Петербурга на территории Муниципального Образования Муниципальный Округ Княжево в </a:t>
                      </a:r>
                      <a:r>
                        <a:rPr lang="ru-RU" sz="900" u="none" strike="noStrike" dirty="0" smtClean="0">
                          <a:effectLst/>
                        </a:rPr>
                        <a:t>2021 </a:t>
                      </a:r>
                      <a:r>
                        <a:rPr lang="ru-RU" sz="900" u="none" strike="noStrike" dirty="0">
                          <a:effectLst/>
                        </a:rPr>
                        <a:t>году</a:t>
                      </a:r>
                      <a:endParaRPr lang="ru-RU" sz="900" b="0" i="0" u="none" strike="noStrike" dirty="0">
                        <a:solidFill>
                          <a:srgbClr val="000000"/>
                        </a:solidFill>
                        <a:effectLst/>
                        <a:latin typeface="Calibri"/>
                      </a:endParaRPr>
                    </a:p>
                  </a:txBody>
                  <a:tcPr marL="5700" marR="5700" marT="5700"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t"/>
                      <a:r>
                        <a:rPr lang="ru-RU" sz="900" u="none" strike="noStrike" dirty="0" smtClean="0">
                          <a:effectLst/>
                        </a:rPr>
                        <a:t>165,0</a:t>
                      </a:r>
                      <a:endParaRPr lang="ru-RU" sz="900" b="0"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08"/>
                  </a:ext>
                </a:extLst>
              </a:tr>
              <a:tr h="440270">
                <a:tc>
                  <a:txBody>
                    <a:bodyPr/>
                    <a:lstStyle/>
                    <a:p>
                      <a:pPr algn="ctr" fontAlgn="t"/>
                      <a:r>
                        <a:rPr lang="ru-RU" sz="900" b="1" u="none" strike="noStrike" dirty="0" smtClean="0">
                          <a:effectLst/>
                        </a:rPr>
                        <a:t>10</a:t>
                      </a:r>
                      <a:endParaRPr lang="ru-RU" sz="900" b="1"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ctr"/>
                      <a:r>
                        <a:rPr lang="ru-RU" sz="900" u="none" strike="noStrike" dirty="0">
                          <a:effectLst/>
                        </a:rPr>
                        <a:t>Организация и проведение местных и участие в организации и проведении городских праздничных и иных зрелищных </a:t>
                      </a:r>
                      <a:r>
                        <a:rPr lang="ru-RU" sz="900" u="none" strike="noStrike" dirty="0" smtClean="0">
                          <a:effectLst/>
                        </a:rPr>
                        <a:t>мероприятий для </a:t>
                      </a:r>
                      <a:r>
                        <a:rPr lang="ru-RU" sz="900" u="none" strike="noStrike" dirty="0">
                          <a:effectLst/>
                        </a:rPr>
                        <a:t>жителей, проживающих на территории Муниципального Образования Муниципальный Округ Княжево в </a:t>
                      </a:r>
                      <a:r>
                        <a:rPr lang="ru-RU" sz="900" u="none" strike="noStrike" dirty="0" smtClean="0">
                          <a:effectLst/>
                        </a:rPr>
                        <a:t>2021 </a:t>
                      </a:r>
                      <a:r>
                        <a:rPr lang="ru-RU" sz="900" u="none" strike="noStrike" dirty="0">
                          <a:effectLst/>
                        </a:rPr>
                        <a:t>году</a:t>
                      </a:r>
                      <a:endParaRPr lang="ru-RU" sz="900" b="0" i="0" u="none" strike="noStrike" dirty="0">
                        <a:solidFill>
                          <a:srgbClr val="000000"/>
                        </a:solidFill>
                        <a:effectLst/>
                        <a:latin typeface="Calibri"/>
                      </a:endParaRPr>
                    </a:p>
                  </a:txBody>
                  <a:tcPr marL="5700" marR="5700" marT="5700"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t"/>
                      <a:r>
                        <a:rPr lang="ru-RU" sz="900" b="0" i="0" u="none" strike="noStrike" dirty="0" smtClean="0">
                          <a:solidFill>
                            <a:schemeClr val="dk1"/>
                          </a:solidFill>
                          <a:effectLst/>
                          <a:latin typeface="+mn-lt"/>
                        </a:rPr>
                        <a:t>9 879,9</a:t>
                      </a:r>
                      <a:endParaRPr lang="ru-RU" sz="900" b="0"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09"/>
                  </a:ext>
                </a:extLst>
              </a:tr>
              <a:tr h="295518">
                <a:tc>
                  <a:txBody>
                    <a:bodyPr/>
                    <a:lstStyle/>
                    <a:p>
                      <a:pPr algn="ctr" fontAlgn="t"/>
                      <a:r>
                        <a:rPr lang="ru-RU" sz="900" b="1" u="none" strike="noStrike" dirty="0" smtClean="0">
                          <a:effectLst/>
                        </a:rPr>
                        <a:t>11</a:t>
                      </a:r>
                      <a:endParaRPr lang="ru-RU" sz="900" b="1"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ctr"/>
                      <a:r>
                        <a:rPr lang="ru-RU" sz="900" u="none" strike="noStrike" dirty="0">
                          <a:effectLst/>
                        </a:rPr>
                        <a:t>Организация и проведение мероприятий по сохранению и развитию местных традиций и обрядов для жителей, проживающих на территории Муниципального Образования Муниципальный Округ Княжево в </a:t>
                      </a:r>
                      <a:r>
                        <a:rPr lang="ru-RU" sz="900" u="none" strike="noStrike" dirty="0" smtClean="0">
                          <a:effectLst/>
                        </a:rPr>
                        <a:t>2021 </a:t>
                      </a:r>
                      <a:r>
                        <a:rPr lang="ru-RU" sz="900" u="none" strike="noStrike" dirty="0">
                          <a:effectLst/>
                        </a:rPr>
                        <a:t>году</a:t>
                      </a:r>
                      <a:endParaRPr lang="ru-RU" sz="900" b="0" i="0" u="none" strike="noStrike" dirty="0">
                        <a:solidFill>
                          <a:srgbClr val="000000"/>
                        </a:solidFill>
                        <a:effectLst/>
                        <a:latin typeface="Calibri"/>
                      </a:endParaRPr>
                    </a:p>
                  </a:txBody>
                  <a:tcPr marL="5700" marR="5700" marT="5700"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t"/>
                      <a:r>
                        <a:rPr lang="ru-RU" sz="900" b="0" i="0" u="none" strike="noStrike" dirty="0" smtClean="0">
                          <a:solidFill>
                            <a:srgbClr val="000000"/>
                          </a:solidFill>
                          <a:effectLst/>
                          <a:latin typeface="Calibri"/>
                        </a:rPr>
                        <a:t>1 254,4</a:t>
                      </a:r>
                      <a:endParaRPr lang="ru-RU" sz="900" b="0"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10"/>
                  </a:ext>
                </a:extLst>
              </a:tr>
              <a:tr h="295518">
                <a:tc>
                  <a:txBody>
                    <a:bodyPr/>
                    <a:lstStyle/>
                    <a:p>
                      <a:pPr algn="ctr" fontAlgn="t"/>
                      <a:r>
                        <a:rPr lang="ru-RU" sz="900" b="1" u="none" strike="noStrike" dirty="0" smtClean="0">
                          <a:effectLst/>
                        </a:rPr>
                        <a:t>12</a:t>
                      </a:r>
                      <a:endParaRPr lang="ru-RU" sz="900" b="1"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ctr"/>
                      <a:r>
                        <a:rPr lang="ru-RU" sz="900" u="none" strike="noStrike" dirty="0">
                          <a:effectLst/>
                        </a:rPr>
                        <a:t>Организация и проведение досуговых мероприятий для жителей, проживающих на территории Муниципального Образования Муниципальный Округ Княжево в </a:t>
                      </a:r>
                      <a:r>
                        <a:rPr lang="ru-RU" sz="900" u="none" strike="noStrike" dirty="0" smtClean="0">
                          <a:effectLst/>
                        </a:rPr>
                        <a:t>2021 </a:t>
                      </a:r>
                      <a:r>
                        <a:rPr lang="ru-RU" sz="900" u="none" strike="noStrike" dirty="0">
                          <a:effectLst/>
                        </a:rPr>
                        <a:t>году</a:t>
                      </a:r>
                      <a:endParaRPr lang="ru-RU" sz="900" b="0" i="0" u="none" strike="noStrike" dirty="0">
                        <a:solidFill>
                          <a:srgbClr val="000000"/>
                        </a:solidFill>
                        <a:effectLst/>
                        <a:latin typeface="Calibri"/>
                      </a:endParaRPr>
                    </a:p>
                  </a:txBody>
                  <a:tcPr marL="5700" marR="5700" marT="5700"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t"/>
                      <a:r>
                        <a:rPr lang="ru-RU" sz="900" b="0" i="0" u="none" strike="noStrike" dirty="0" smtClean="0">
                          <a:solidFill>
                            <a:srgbClr val="000000"/>
                          </a:solidFill>
                          <a:effectLst/>
                          <a:latin typeface="Calibri"/>
                        </a:rPr>
                        <a:t>8 733,8</a:t>
                      </a:r>
                      <a:endParaRPr lang="ru-RU" sz="900" b="0"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11"/>
                  </a:ext>
                </a:extLst>
              </a:tr>
              <a:tr h="531107">
                <a:tc>
                  <a:txBody>
                    <a:bodyPr/>
                    <a:lstStyle/>
                    <a:p>
                      <a:pPr algn="ctr" fontAlgn="t"/>
                      <a:r>
                        <a:rPr lang="ru-RU" sz="900" b="1" u="none" strike="noStrike" dirty="0" smtClean="0">
                          <a:effectLst/>
                        </a:rPr>
                        <a:t>13</a:t>
                      </a:r>
                      <a:endParaRPr lang="ru-RU" sz="900" b="1"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ctr"/>
                      <a:r>
                        <a:rPr lang="ru-RU" sz="900" u="none" strike="noStrike" dirty="0">
                          <a:effectLst/>
                        </a:rPr>
                        <a:t>Обеспечение  условий для развития  физической культуры и массового спорта, организация и проведение официальных физкультурных мероприятий, физкультурно-оздоровительных мероприятий и спортивных мероприятий в </a:t>
                      </a:r>
                      <a:r>
                        <a:rPr lang="ru-RU" sz="900" u="none" strike="noStrike" dirty="0" smtClean="0">
                          <a:effectLst/>
                        </a:rPr>
                        <a:t>2021 </a:t>
                      </a:r>
                      <a:r>
                        <a:rPr lang="ru-RU" sz="900" u="none" strike="noStrike" dirty="0">
                          <a:effectLst/>
                        </a:rPr>
                        <a:t>году</a:t>
                      </a:r>
                      <a:endParaRPr lang="ru-RU" sz="900" b="0" i="0" u="none" strike="noStrike" dirty="0">
                        <a:solidFill>
                          <a:srgbClr val="000000"/>
                        </a:solidFill>
                        <a:effectLst/>
                        <a:latin typeface="Calibri"/>
                      </a:endParaRPr>
                    </a:p>
                  </a:txBody>
                  <a:tcPr marL="5700" marR="5700" marT="5700"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t"/>
                      <a:r>
                        <a:rPr lang="ru-RU" sz="900" b="0" i="0" u="none" strike="noStrike" dirty="0" smtClean="0">
                          <a:solidFill>
                            <a:srgbClr val="000000"/>
                          </a:solidFill>
                          <a:effectLst/>
                          <a:latin typeface="Calibri"/>
                        </a:rPr>
                        <a:t>1 461,7</a:t>
                      </a:r>
                      <a:endParaRPr lang="ru-RU" sz="900" b="0"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12"/>
                  </a:ext>
                </a:extLst>
              </a:tr>
              <a:tr h="729773">
                <a:tc>
                  <a:txBody>
                    <a:bodyPr/>
                    <a:lstStyle/>
                    <a:p>
                      <a:pPr algn="ctr" fontAlgn="t"/>
                      <a:r>
                        <a:rPr lang="ru-RU" sz="900" b="1" u="none" strike="noStrike" dirty="0" smtClean="0">
                          <a:effectLst/>
                        </a:rPr>
                        <a:t>14</a:t>
                      </a:r>
                      <a:endParaRPr lang="ru-RU" sz="900" b="1"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ctr"/>
                      <a:r>
                        <a:rPr lang="ru-RU" sz="900" u="none" strike="noStrike" dirty="0">
                          <a:effectLst/>
                        </a:rPr>
                        <a:t>Учреждение печатного средства массовой информации для опубликования муниципальных правовых актов, обсуждения проектов муниципальных правовых актов по вопросам местного значения, доведенная до сведения жителей официальной информации Муниципального Образования Муниципальный Округ Княжево официальной информации о социально-экономическом и культурном развитии муниципального образования, о развитии его общественной инфраструктуры и иной официальной информации в </a:t>
                      </a:r>
                      <a:r>
                        <a:rPr lang="ru-RU" sz="900" u="none" strike="noStrike" dirty="0" smtClean="0">
                          <a:effectLst/>
                        </a:rPr>
                        <a:t>2021 </a:t>
                      </a:r>
                      <a:r>
                        <a:rPr lang="ru-RU" sz="900" u="none" strike="noStrike" dirty="0">
                          <a:effectLst/>
                        </a:rPr>
                        <a:t>году</a:t>
                      </a:r>
                      <a:endParaRPr lang="ru-RU" sz="900" b="0" i="0" u="none" strike="noStrike" dirty="0">
                        <a:solidFill>
                          <a:srgbClr val="000000"/>
                        </a:solidFill>
                        <a:effectLst/>
                        <a:latin typeface="Calibri"/>
                      </a:endParaRPr>
                    </a:p>
                  </a:txBody>
                  <a:tcPr marL="5700" marR="5700" marT="5700"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t"/>
                      <a:r>
                        <a:rPr lang="ru-RU" sz="900" b="0" i="0" u="none" strike="noStrike" dirty="0" smtClean="0">
                          <a:solidFill>
                            <a:srgbClr val="000000"/>
                          </a:solidFill>
                          <a:effectLst/>
                          <a:latin typeface="Calibri"/>
                        </a:rPr>
                        <a:t>2 378,6</a:t>
                      </a:r>
                      <a:endParaRPr lang="ru-RU" sz="900" b="0"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13"/>
                  </a:ext>
                </a:extLst>
              </a:tr>
              <a:tr h="585022">
                <a:tc>
                  <a:txBody>
                    <a:bodyPr/>
                    <a:lstStyle/>
                    <a:p>
                      <a:pPr algn="ctr" fontAlgn="t"/>
                      <a:r>
                        <a:rPr lang="ru-RU" sz="900" b="1" u="none" strike="noStrike" dirty="0" smtClean="0">
                          <a:effectLst/>
                        </a:rPr>
                        <a:t>15</a:t>
                      </a:r>
                      <a:endParaRPr lang="ru-RU" sz="900" b="1"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ctr"/>
                      <a:r>
                        <a:rPr lang="ru-RU" sz="900" u="none" strike="noStrike" dirty="0">
                          <a:effectLst/>
                        </a:rPr>
                        <a:t>Участие в мероприятиях, способствующих созданию условий для реализации мер, направленных на укрепление межнационального и межконфессионального согласия, сохранение и развитие языков и культуры народов Российской Федерации, проживающих на территории Муниципального Образования Муниципальный Округ Княжево, социальную и культурную адаптацию мигрантов, профилактику межнациональных (межэтнических) конфликтов в </a:t>
                      </a:r>
                      <a:r>
                        <a:rPr lang="ru-RU" sz="900" u="none" strike="noStrike" dirty="0" smtClean="0">
                          <a:effectLst/>
                        </a:rPr>
                        <a:t>2021 </a:t>
                      </a:r>
                      <a:r>
                        <a:rPr lang="ru-RU" sz="900" u="none" strike="noStrike" dirty="0">
                          <a:effectLst/>
                        </a:rPr>
                        <a:t>году</a:t>
                      </a:r>
                      <a:endParaRPr lang="ru-RU" sz="900" b="0" i="0" u="none" strike="noStrike" dirty="0">
                        <a:solidFill>
                          <a:srgbClr val="000000"/>
                        </a:solidFill>
                        <a:effectLst/>
                        <a:latin typeface="Calibri"/>
                      </a:endParaRPr>
                    </a:p>
                  </a:txBody>
                  <a:tcPr marL="5700" marR="5700" marT="5700"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t"/>
                      <a:r>
                        <a:rPr lang="ru-RU" sz="900" u="none" strike="noStrike" dirty="0" smtClean="0">
                          <a:effectLst/>
                        </a:rPr>
                        <a:t>150,0</a:t>
                      </a:r>
                      <a:endParaRPr lang="ru-RU" sz="900" b="0"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14"/>
                  </a:ext>
                </a:extLst>
              </a:tr>
            </a:tbl>
          </a:graphicData>
        </a:graphic>
      </p:graphicFrame>
    </p:spTree>
    <p:extLst>
      <p:ext uri="{BB962C8B-B14F-4D97-AF65-F5344CB8AC3E}">
        <p14:creationId xmlns:p14="http://schemas.microsoft.com/office/powerpoint/2010/main" val="7940074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Контактная информация</a:t>
            </a:r>
            <a:endParaRPr lang="ru-RU" dirty="0"/>
          </a:p>
        </p:txBody>
      </p:sp>
      <p:sp>
        <p:nvSpPr>
          <p:cNvPr id="3" name="Объект 2"/>
          <p:cNvSpPr>
            <a:spLocks noGrp="1"/>
          </p:cNvSpPr>
          <p:nvPr>
            <p:ph idx="1"/>
          </p:nvPr>
        </p:nvSpPr>
        <p:spPr/>
        <p:txBody>
          <a:bodyPr>
            <a:normAutofit lnSpcReduction="10000"/>
          </a:bodyPr>
          <a:lstStyle/>
          <a:p>
            <a:r>
              <a:rPr lang="ru-RU" dirty="0"/>
              <a:t>Адрес: 198207, Санкт-Петербург, Ленинский проспект д.119</a:t>
            </a:r>
          </a:p>
          <a:p>
            <a:endParaRPr lang="ru-RU" dirty="0"/>
          </a:p>
          <a:p>
            <a:r>
              <a:rPr lang="ru-RU" dirty="0" smtClean="0"/>
              <a:t>E-mail</a:t>
            </a:r>
            <a:r>
              <a:rPr lang="ru-RU" dirty="0"/>
              <a:t>: momo-25@yandex.ru</a:t>
            </a:r>
          </a:p>
          <a:p>
            <a:endParaRPr lang="ru-RU" dirty="0"/>
          </a:p>
          <a:p>
            <a:r>
              <a:rPr lang="ru-RU" dirty="0"/>
              <a:t>Организационный отдел:</a:t>
            </a:r>
          </a:p>
          <a:p>
            <a:r>
              <a:rPr lang="ru-RU" dirty="0"/>
              <a:t>тел.: +7 (812) 377-15-17</a:t>
            </a:r>
          </a:p>
          <a:p>
            <a:r>
              <a:rPr lang="ru-RU" dirty="0"/>
              <a:t>факс: +7 (812) 377-21-37</a:t>
            </a:r>
          </a:p>
          <a:p>
            <a:endParaRPr lang="ru-RU" dirty="0"/>
          </a:p>
          <a:p>
            <a:r>
              <a:rPr lang="ru-RU" dirty="0"/>
              <a:t>Отдел опеки и попечительства - тел. :+7 (812) 372-20-86</a:t>
            </a:r>
          </a:p>
        </p:txBody>
      </p:sp>
    </p:spTree>
    <p:extLst>
      <p:ext uri="{BB962C8B-B14F-4D97-AF65-F5344CB8AC3E}">
        <p14:creationId xmlns:p14="http://schemas.microsoft.com/office/powerpoint/2010/main" val="1427069282"/>
      </p:ext>
    </p:extLst>
  </p:cSld>
  <p:clrMapOvr>
    <a:masterClrMapping/>
  </p:clrMapOvr>
  <p:timing>
    <p:tnLst>
      <p:par>
        <p:cTn id="1" dur="indefinite" restart="never" nodeType="tmRoot"/>
      </p:par>
    </p:tnLst>
  </p:timing>
</p:sld>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Аспект">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Аспект">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Facet</Template>
  <TotalTime>1073</TotalTime>
  <Words>1651</Words>
  <Application>Microsoft Office PowerPoint</Application>
  <PresentationFormat>Экран (4:3)</PresentationFormat>
  <Paragraphs>426</Paragraphs>
  <Slides>10</Slides>
  <Notes>5</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10</vt:i4>
      </vt:variant>
    </vt:vector>
  </HeadingPairs>
  <TitlesOfParts>
    <vt:vector size="18" baseType="lpstr">
      <vt:lpstr>Aharoni</vt:lpstr>
      <vt:lpstr>Arial</vt:lpstr>
      <vt:lpstr>Calibri</vt:lpstr>
      <vt:lpstr>Times New Roman</vt:lpstr>
      <vt:lpstr>Trebuchet MS</vt:lpstr>
      <vt:lpstr>Wingdings</vt:lpstr>
      <vt:lpstr>Wingdings 3</vt:lpstr>
      <vt:lpstr>Аспект</vt:lpstr>
      <vt:lpstr>   Внутригородское муниципальное образование муниципальный округ Княжево </vt:lpstr>
      <vt:lpstr>Основные характеристики МО</vt:lpstr>
      <vt:lpstr>Основные показатели социально-экономического развития</vt:lpstr>
      <vt:lpstr>Основные задачи и приоритетные направления бюджетной политики</vt:lpstr>
      <vt:lpstr>Основные характеристики бюджета</vt:lpstr>
      <vt:lpstr>Динамика поступления доходов в бюджет 2019 – 2023 гг. </vt:lpstr>
      <vt:lpstr>Структура доходов в 2021 году</vt:lpstr>
      <vt:lpstr>Динамика расходов местного бюджета в 2020 г. и на плановый период 2021 –2023 года</vt:lpstr>
      <vt:lpstr>Для реализации вопросов местного значения в 2021 году разработано и утверждено 11 ведомственных целевых программ и 4 муниципальных программы, а именно:</vt:lpstr>
      <vt:lpstr>Контактная информация</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Муниципальное образование муниципальный округ Княжево</dc:title>
  <dc:creator>Шепрут Анжела</dc:creator>
  <cp:lastModifiedBy>kazna</cp:lastModifiedBy>
  <cp:revision>45</cp:revision>
  <dcterms:created xsi:type="dcterms:W3CDTF">2018-06-13T13:21:40Z</dcterms:created>
  <dcterms:modified xsi:type="dcterms:W3CDTF">2021-01-20T07:30:30Z</dcterms:modified>
</cp:coreProperties>
</file>