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3" r:id="rId1"/>
  </p:sldMasterIdLst>
  <p:notesMasterIdLst>
    <p:notesMasterId r:id="rId12"/>
  </p:notesMasterIdLst>
  <p:sldIdLst>
    <p:sldId id="257" r:id="rId2"/>
    <p:sldId id="259" r:id="rId3"/>
    <p:sldId id="260" r:id="rId4"/>
    <p:sldId id="261" r:id="rId5"/>
    <p:sldId id="262" r:id="rId6"/>
    <p:sldId id="263" r:id="rId7"/>
    <p:sldId id="264" r:id="rId8"/>
    <p:sldId id="266" r:id="rId9"/>
    <p:sldId id="265" r:id="rId10"/>
    <p:sldId id="267"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без заголовка" id="{772D2B2D-8FE0-43B6-949F-059EB895FD7C}">
          <p14:sldIdLst>
            <p14:sldId id="257"/>
            <p14:sldId id="259"/>
            <p14:sldId id="260"/>
            <p14:sldId id="261"/>
            <p14:sldId id="262"/>
            <p14:sldId id="263"/>
            <p14:sldId id="264"/>
            <p14:sldId id="266"/>
            <p14:sldId id="265"/>
            <p14:sldId id="267"/>
          </p14:sldIdLst>
        </p14:section>
        <p14:section name="Раздел без заголовка" id="{6A35AD21-F609-4C01-8F1D-3CF57126E46F}">
          <p14:sldIdLst/>
        </p14:section>
        <p14:section name="Раздел по умолчанию" id="{B7C30AED-F62A-4CE9-8E26-57EA1B5FB94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63" autoAdjust="0"/>
    <p:restoredTop sz="87515" autoAdjust="0"/>
  </p:normalViewPr>
  <p:slideViewPr>
    <p:cSldViewPr>
      <p:cViewPr varScale="1">
        <p:scale>
          <a:sx n="77" d="100"/>
          <a:sy n="77" d="100"/>
        </p:scale>
        <p:origin x="1061" y="62"/>
      </p:cViewPr>
      <p:guideLst>
        <p:guide orient="horz" pos="2160"/>
        <p:guide pos="2880"/>
      </p:guideLst>
    </p:cSldViewPr>
  </p:slideViewPr>
  <p:outlineViewPr>
    <p:cViewPr>
      <p:scale>
        <a:sx n="33" d="100"/>
        <a:sy n="33" d="100"/>
      </p:scale>
      <p:origin x="0" y="457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2" d="100"/>
          <a:sy n="82" d="100"/>
        </p:scale>
        <p:origin x="-198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31F638-4944-444C-B571-3B53BCE901A1}" type="datetimeFigureOut">
              <a:rPr lang="ru-RU" smtClean="0"/>
              <a:t>20.12.2019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86D567-24DF-43F2-BDA6-A70B0B595291}" type="slidenum">
              <a:rPr lang="ru-RU" smtClean="0"/>
              <a:t>‹#›</a:t>
            </a:fld>
            <a:endParaRPr lang="ru-RU"/>
          </a:p>
        </p:txBody>
      </p:sp>
    </p:spTree>
    <p:extLst>
      <p:ext uri="{BB962C8B-B14F-4D97-AF65-F5344CB8AC3E}">
        <p14:creationId xmlns:p14="http://schemas.microsoft.com/office/powerpoint/2010/main" val="139734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86D567-24DF-43F2-BDA6-A70B0B595291}" type="slidenum">
              <a:rPr lang="ru-RU" smtClean="0"/>
              <a:t>1</a:t>
            </a:fld>
            <a:endParaRPr lang="ru-RU"/>
          </a:p>
        </p:txBody>
      </p:sp>
    </p:spTree>
    <p:extLst>
      <p:ext uri="{BB962C8B-B14F-4D97-AF65-F5344CB8AC3E}">
        <p14:creationId xmlns:p14="http://schemas.microsoft.com/office/powerpoint/2010/main" val="2166363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086D567-24DF-43F2-BDA6-A70B0B595291}" type="slidenum">
              <a:rPr lang="ru-RU" smtClean="0"/>
              <a:t>2</a:t>
            </a:fld>
            <a:endParaRPr lang="ru-RU"/>
          </a:p>
        </p:txBody>
      </p:sp>
    </p:spTree>
    <p:extLst>
      <p:ext uri="{BB962C8B-B14F-4D97-AF65-F5344CB8AC3E}">
        <p14:creationId xmlns:p14="http://schemas.microsoft.com/office/powerpoint/2010/main" val="3219898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086D567-24DF-43F2-BDA6-A70B0B595291}" type="slidenum">
              <a:rPr lang="ru-RU" smtClean="0"/>
              <a:t>4</a:t>
            </a:fld>
            <a:endParaRPr lang="ru-RU"/>
          </a:p>
        </p:txBody>
      </p:sp>
    </p:spTree>
    <p:extLst>
      <p:ext uri="{BB962C8B-B14F-4D97-AF65-F5344CB8AC3E}">
        <p14:creationId xmlns:p14="http://schemas.microsoft.com/office/powerpoint/2010/main" val="2236691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086D567-24DF-43F2-BDA6-A70B0B595291}" type="slidenum">
              <a:rPr lang="ru-RU" smtClean="0"/>
              <a:t>10</a:t>
            </a:fld>
            <a:endParaRPr lang="ru-RU"/>
          </a:p>
        </p:txBody>
      </p:sp>
    </p:spTree>
    <p:extLst>
      <p:ext uri="{BB962C8B-B14F-4D97-AF65-F5344CB8AC3E}">
        <p14:creationId xmlns:p14="http://schemas.microsoft.com/office/powerpoint/2010/main" val="1413996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1090404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276797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95137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2D2DED01-803F-4EC9-B688-BAFC59E5FEE8}" type="datetimeFigureOut">
              <a:rPr lang="ru-RU" smtClean="0"/>
              <a:t>20.12.2019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022527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D2DED01-803F-4EC9-B688-BAFC59E5FEE8}" type="datetimeFigureOut">
              <a:rPr lang="ru-RU" smtClean="0"/>
              <a:t>20.12.2019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88060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D2DED01-803F-4EC9-B688-BAFC59E5FEE8}" type="datetimeFigureOut">
              <a:rPr lang="ru-RU" smtClean="0"/>
              <a:t>20.12.2019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645633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2DED01-803F-4EC9-B688-BAFC59E5FEE8}" type="datetimeFigureOut">
              <a:rPr lang="ru-RU" smtClean="0"/>
              <a:t>20.12.2019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947380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2D2DED01-803F-4EC9-B688-BAFC59E5FEE8}" type="datetimeFigureOut">
              <a:rPr lang="ru-RU" smtClean="0"/>
              <a:t>20.12.2019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216308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D2DED01-803F-4EC9-B688-BAFC59E5FEE8}" type="datetimeFigureOut">
              <a:rPr lang="ru-RU" smtClean="0"/>
              <a:t>20.12.2019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1176553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457078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87583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1126056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25455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504599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10783277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731909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2DED01-803F-4EC9-B688-BAFC59E5FEE8}" type="datetimeFigureOut">
              <a:rPr lang="ru-RU" smtClean="0"/>
              <a:t>20.12.2019</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77496F0B-26EB-4585-B1D2-A6A2820E23AC}" type="slidenum">
              <a:rPr lang="ru-RU" smtClean="0"/>
              <a:t>‹#›</a:t>
            </a:fld>
            <a:endParaRPr lang="ru-RU"/>
          </a:p>
        </p:txBody>
      </p:sp>
    </p:spTree>
    <p:extLst>
      <p:ext uri="{BB962C8B-B14F-4D97-AF65-F5344CB8AC3E}">
        <p14:creationId xmlns:p14="http://schemas.microsoft.com/office/powerpoint/2010/main" val="1850643845"/>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35896" y="476672"/>
            <a:ext cx="4752528" cy="1224136"/>
          </a:xfrm>
        </p:spPr>
        <p:txBody>
          <a:bodyPr>
            <a:normAutofit fontScale="90000"/>
          </a:bodyPr>
          <a:lstStyle/>
          <a:p>
            <a:pPr algn="ctr"/>
            <a:r>
              <a:rPr lang="ru-RU" dirty="0" smtClean="0"/>
              <a:t/>
            </a:r>
            <a:br>
              <a:rPr lang="ru-RU" dirty="0" smtClean="0"/>
            </a:br>
            <a:r>
              <a:rPr lang="ru-RU" dirty="0"/>
              <a:t/>
            </a:r>
            <a:br>
              <a:rPr lang="ru-RU" dirty="0"/>
            </a:br>
            <a:r>
              <a:rPr lang="ru-RU" dirty="0" smtClean="0"/>
              <a:t/>
            </a:r>
            <a:br>
              <a:rPr lang="ru-RU" dirty="0" smtClean="0"/>
            </a:br>
            <a:r>
              <a:rPr lang="ru-RU" sz="2200" i="1" dirty="0" smtClean="0"/>
              <a:t>В</a:t>
            </a:r>
            <a:r>
              <a:rPr lang="ru-RU" sz="2200" i="1" dirty="0"/>
              <a:t>нутригородское м</a:t>
            </a:r>
            <a:r>
              <a:rPr lang="ru-RU" sz="2200" i="1" dirty="0" smtClean="0">
                <a:cs typeface="Aharoni" panose="02010803020104030203" pitchFamily="2" charset="-79"/>
              </a:rPr>
              <a:t>униципальное образование муниципальный округ </a:t>
            </a:r>
            <a:r>
              <a:rPr lang="ru-RU" sz="2700" i="1" dirty="0" smtClean="0">
                <a:cs typeface="Aharoni" panose="02010803020104030203" pitchFamily="2" charset="-79"/>
              </a:rPr>
              <a:t>Княжево</a:t>
            </a:r>
            <a:r>
              <a:rPr lang="ru-RU" sz="2200" i="1" dirty="0">
                <a:cs typeface="Aharoni" panose="02010803020104030203" pitchFamily="2" charset="-79"/>
              </a:rPr>
              <a:t/>
            </a:r>
            <a:br>
              <a:rPr lang="ru-RU" sz="2200" i="1" dirty="0">
                <a:cs typeface="Aharoni" panose="02010803020104030203" pitchFamily="2" charset="-79"/>
              </a:rPr>
            </a:br>
            <a:endParaRPr lang="ru-RU" sz="2200" i="1" dirty="0">
              <a:cs typeface="Aharoni" panose="02010803020104030203" pitchFamily="2" charset="-79"/>
            </a:endParaRPr>
          </a:p>
        </p:txBody>
      </p:sp>
      <p:pic>
        <p:nvPicPr>
          <p:cNvPr id="5" name="Объект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571875" y="2156826"/>
            <a:ext cx="3386138" cy="2242722"/>
          </a:xfrm>
        </p:spPr>
      </p:pic>
      <p:sp>
        <p:nvSpPr>
          <p:cNvPr id="4" name="Текст 3"/>
          <p:cNvSpPr>
            <a:spLocks noGrp="1"/>
          </p:cNvSpPr>
          <p:nvPr>
            <p:ph type="body" sz="half" idx="2"/>
          </p:nvPr>
        </p:nvSpPr>
        <p:spPr>
          <a:xfrm>
            <a:off x="505718" y="2276872"/>
            <a:ext cx="3024335" cy="3849291"/>
          </a:xfrm>
        </p:spPr>
        <p:txBody>
          <a:bodyPr/>
          <a:lstStyle/>
          <a:p>
            <a:endParaRPr lang="ru-RU" dirty="0" smtClean="0"/>
          </a:p>
          <a:p>
            <a:endParaRPr lang="ru-RU" dirty="0"/>
          </a:p>
          <a:p>
            <a:endParaRPr lang="ru-RU" dirty="0" smtClean="0"/>
          </a:p>
          <a:p>
            <a:endParaRPr lang="ru-RU" dirty="0"/>
          </a:p>
          <a:p>
            <a:pPr algn="ctr"/>
            <a:r>
              <a:rPr lang="ru-RU" sz="3600" i="1" dirty="0" smtClean="0"/>
              <a:t>Бюджет для граждан </a:t>
            </a:r>
            <a:endParaRPr lang="ru-RU" sz="3600" i="1" dirty="0"/>
          </a:p>
          <a:p>
            <a:pPr algn="ctr"/>
            <a:r>
              <a:rPr lang="ru-RU" sz="3600" i="1" dirty="0" smtClean="0"/>
              <a:t>2020 </a:t>
            </a:r>
            <a:r>
              <a:rPr lang="ru-RU" sz="3600" i="1" dirty="0" smtClean="0"/>
              <a:t>год</a:t>
            </a:r>
            <a:endParaRPr lang="ru-RU" sz="3600" i="1" dirty="0"/>
          </a:p>
        </p:txBody>
      </p:sp>
      <p:pic>
        <p:nvPicPr>
          <p:cNvPr id="7" name="Объект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5616" y="332656"/>
            <a:ext cx="1524828" cy="1800000"/>
          </a:xfrm>
          <a:prstGeom prst="rect">
            <a:avLst/>
          </a:prstGeom>
        </p:spPr>
      </p:pic>
    </p:spTree>
    <p:extLst>
      <p:ext uri="{BB962C8B-B14F-4D97-AF65-F5344CB8AC3E}">
        <p14:creationId xmlns:p14="http://schemas.microsoft.com/office/powerpoint/2010/main" val="22385183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Основные характеристики МО</a:t>
            </a:r>
            <a:endParaRPr lang="ru-RU" sz="3200" dirty="0"/>
          </a:p>
        </p:txBody>
      </p:sp>
      <p:pic>
        <p:nvPicPr>
          <p:cNvPr id="6" name="Объект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13390" y="2160588"/>
            <a:ext cx="3080108" cy="3881437"/>
          </a:xfrm>
        </p:spPr>
      </p:pic>
      <p:sp>
        <p:nvSpPr>
          <p:cNvPr id="7" name="Объект 6"/>
          <p:cNvSpPr>
            <a:spLocks noGrp="1"/>
          </p:cNvSpPr>
          <p:nvPr>
            <p:ph sz="half" idx="2"/>
          </p:nvPr>
        </p:nvSpPr>
        <p:spPr/>
        <p:txBody>
          <a:bodyPr>
            <a:normAutofit fontScale="70000" lnSpcReduction="20000"/>
          </a:bodyPr>
          <a:lstStyle/>
          <a:p>
            <a:pPr indent="457200" algn="just">
              <a:buNone/>
            </a:pPr>
            <a:r>
              <a:rPr lang="ru-RU" sz="1400" dirty="0"/>
              <a:t>Муниципальное образование муниципальный округ </a:t>
            </a:r>
            <a:r>
              <a:rPr lang="ru-RU" sz="1400" dirty="0" smtClean="0"/>
              <a:t>Княжево (до </a:t>
            </a:r>
            <a:r>
              <a:rPr lang="ru-RU" sz="1400" dirty="0"/>
              <a:t>2011 года – МО №25) расположено в Кировском районе Санкт-Петербурга. Находится в густонаселенном районе, по территории округа проходят оживленные транспортные артерии. Численность населения на 1 января 2017 года, по данным </a:t>
            </a:r>
            <a:r>
              <a:rPr lang="ru-RU" sz="1400" dirty="0" smtClean="0"/>
              <a:t>Петростата, </a:t>
            </a:r>
            <a:r>
              <a:rPr lang="ru-RU" sz="1400" dirty="0"/>
              <a:t>составляет 60 652 человека, или около 18% общей </a:t>
            </a:r>
            <a:r>
              <a:rPr lang="ru-RU" sz="1400" dirty="0" smtClean="0"/>
              <a:t>численности </a:t>
            </a:r>
            <a:r>
              <a:rPr lang="ru-RU" sz="1400" dirty="0"/>
              <a:t>населения Кировского района</a:t>
            </a:r>
            <a:r>
              <a:rPr lang="ru-RU" sz="1400" dirty="0" smtClean="0"/>
              <a:t>.</a:t>
            </a:r>
          </a:p>
          <a:p>
            <a:pPr indent="457200" algn="just">
              <a:buNone/>
            </a:pPr>
            <a:r>
              <a:rPr lang="ru-RU" sz="1400" dirty="0"/>
              <a:t>На территории МО Княжево расположены 11 школ, 13 детских садов, Центр для детей-сирот и детей, оставшихся без попечения родителей «Центр содействия семейному воспитанию № 6», Дворец детского и юношеского творчества Кировского района, четыре подростково-молодежных клуба.</a:t>
            </a:r>
          </a:p>
          <a:p>
            <a:pPr indent="457200" algn="just">
              <a:buNone/>
            </a:pPr>
            <a:endParaRPr lang="ru-RU" sz="1400" dirty="0"/>
          </a:p>
          <a:p>
            <a:pPr indent="457200" algn="just">
              <a:buNone/>
            </a:pPr>
            <a:r>
              <a:rPr lang="ru-RU" sz="1400" dirty="0"/>
              <a:t>На территории округа также располагаются Городская поликлиника №43, Женская консультация №20, Детская поликлиника №38, Стоматологическая поликлиника №11.</a:t>
            </a:r>
          </a:p>
        </p:txBody>
      </p:sp>
    </p:spTree>
    <p:extLst>
      <p:ext uri="{BB962C8B-B14F-4D97-AF65-F5344CB8AC3E}">
        <p14:creationId xmlns:p14="http://schemas.microsoft.com/office/powerpoint/2010/main" val="492310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dirty="0" smtClean="0"/>
              <a:t>Основные показатели социально-экономического развития</a:t>
            </a:r>
            <a:endParaRPr lang="ru-RU" dirty="0"/>
          </a:p>
        </p:txBody>
      </p:sp>
      <p:sp>
        <p:nvSpPr>
          <p:cNvPr id="5" name="Rectangle 1"/>
          <p:cNvSpPr>
            <a:spLocks noChangeArrowheads="1"/>
          </p:cNvSpPr>
          <p:nvPr/>
        </p:nvSpPr>
        <p:spPr bwMode="auto">
          <a:xfrm>
            <a:off x="1576388" y="24907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Rectangle 1"/>
          <p:cNvSpPr>
            <a:spLocks noChangeArrowheads="1"/>
          </p:cNvSpPr>
          <p:nvPr/>
        </p:nvSpPr>
        <p:spPr bwMode="auto">
          <a:xfrm>
            <a:off x="768350" y="26384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 name="Таблица 5"/>
          <p:cNvGraphicFramePr>
            <a:graphicFrameLocks noGrp="1"/>
          </p:cNvGraphicFramePr>
          <p:nvPr>
            <p:extLst>
              <p:ext uri="{D42A27DB-BD31-4B8C-83A1-F6EECF244321}">
                <p14:modId xmlns:p14="http://schemas.microsoft.com/office/powerpoint/2010/main" val="2197784169"/>
              </p:ext>
            </p:extLst>
          </p:nvPr>
        </p:nvGraphicFramePr>
        <p:xfrm>
          <a:off x="395536" y="2420887"/>
          <a:ext cx="6912768" cy="3600400"/>
        </p:xfrm>
        <a:graphic>
          <a:graphicData uri="http://schemas.openxmlformats.org/drawingml/2006/table">
            <a:tbl>
              <a:tblPr firstRow="1" firstCol="1" bandRow="1">
                <a:tableStyleId>{5C22544A-7EE6-4342-B048-85BDC9FD1C3A}</a:tableStyleId>
              </a:tblPr>
              <a:tblGrid>
                <a:gridCol w="425860">
                  <a:extLst>
                    <a:ext uri="{9D8B030D-6E8A-4147-A177-3AD203B41FA5}">
                      <a16:colId xmlns:a16="http://schemas.microsoft.com/office/drawing/2014/main" val="341831690"/>
                    </a:ext>
                  </a:extLst>
                </a:gridCol>
                <a:gridCol w="1878153">
                  <a:extLst>
                    <a:ext uri="{9D8B030D-6E8A-4147-A177-3AD203B41FA5}">
                      <a16:colId xmlns:a16="http://schemas.microsoft.com/office/drawing/2014/main" val="4130330592"/>
                    </a:ext>
                  </a:extLst>
                </a:gridCol>
                <a:gridCol w="784747">
                  <a:extLst>
                    <a:ext uri="{9D8B030D-6E8A-4147-A177-3AD203B41FA5}">
                      <a16:colId xmlns:a16="http://schemas.microsoft.com/office/drawing/2014/main" val="2220600149"/>
                    </a:ext>
                  </a:extLst>
                </a:gridCol>
                <a:gridCol w="703216">
                  <a:extLst>
                    <a:ext uri="{9D8B030D-6E8A-4147-A177-3AD203B41FA5}">
                      <a16:colId xmlns:a16="http://schemas.microsoft.com/office/drawing/2014/main" val="3204755544"/>
                    </a:ext>
                  </a:extLst>
                </a:gridCol>
                <a:gridCol w="779652">
                  <a:extLst>
                    <a:ext uri="{9D8B030D-6E8A-4147-A177-3AD203B41FA5}">
                      <a16:colId xmlns:a16="http://schemas.microsoft.com/office/drawing/2014/main" val="2047681900"/>
                    </a:ext>
                  </a:extLst>
                </a:gridCol>
                <a:gridCol w="780380">
                  <a:extLst>
                    <a:ext uri="{9D8B030D-6E8A-4147-A177-3AD203B41FA5}">
                      <a16:colId xmlns:a16="http://schemas.microsoft.com/office/drawing/2014/main" val="1713724972"/>
                    </a:ext>
                  </a:extLst>
                </a:gridCol>
                <a:gridCol w="780380">
                  <a:extLst>
                    <a:ext uri="{9D8B030D-6E8A-4147-A177-3AD203B41FA5}">
                      <a16:colId xmlns:a16="http://schemas.microsoft.com/office/drawing/2014/main" val="135732024"/>
                    </a:ext>
                  </a:extLst>
                </a:gridCol>
                <a:gridCol w="780380">
                  <a:extLst>
                    <a:ext uri="{9D8B030D-6E8A-4147-A177-3AD203B41FA5}">
                      <a16:colId xmlns:a16="http://schemas.microsoft.com/office/drawing/2014/main" val="2478490798"/>
                    </a:ext>
                  </a:extLst>
                </a:gridCol>
              </a:tblGrid>
              <a:tr h="635364">
                <a:tc>
                  <a:txBody>
                    <a:bodyPr/>
                    <a:lstStyle/>
                    <a:p>
                      <a:pPr marR="28575" algn="just">
                        <a:spcAft>
                          <a:spcPts val="0"/>
                        </a:spcAft>
                      </a:pPr>
                      <a:r>
                        <a:rPr lang="ru-RU" sz="1200">
                          <a:effectLst/>
                        </a:rPr>
                        <a:t>№ п/п</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Показатели</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2017</a:t>
                      </a:r>
                    </a:p>
                    <a:p>
                      <a:pPr marR="28575" algn="just">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2018</a:t>
                      </a:r>
                    </a:p>
                    <a:p>
                      <a:pPr marR="28575" algn="just">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2019</a:t>
                      </a:r>
                    </a:p>
                    <a:p>
                      <a:pPr marR="28575" algn="just">
                        <a:spcAft>
                          <a:spcPts val="0"/>
                        </a:spcAft>
                      </a:pPr>
                      <a:r>
                        <a:rPr lang="ru-RU" sz="1200">
                          <a:effectLst/>
                        </a:rPr>
                        <a:t>оценка</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2020</a:t>
                      </a:r>
                    </a:p>
                    <a:p>
                      <a:pPr marR="28575" algn="just">
                        <a:spcAft>
                          <a:spcPts val="0"/>
                        </a:spcAft>
                      </a:pPr>
                      <a:r>
                        <a:rPr lang="ru-RU" sz="1200">
                          <a:effectLst/>
                        </a:rPr>
                        <a:t>прогноз</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2021</a:t>
                      </a:r>
                    </a:p>
                    <a:p>
                      <a:pPr marR="28575" algn="just">
                        <a:spcAft>
                          <a:spcPts val="0"/>
                        </a:spcAft>
                      </a:pPr>
                      <a:r>
                        <a:rPr lang="ru-RU" sz="1200">
                          <a:effectLst/>
                        </a:rPr>
                        <a:t>прогноз</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2022</a:t>
                      </a:r>
                    </a:p>
                    <a:p>
                      <a:pPr marR="28575" algn="just">
                        <a:spcAft>
                          <a:spcPts val="0"/>
                        </a:spcAft>
                      </a:pPr>
                      <a:r>
                        <a:rPr lang="ru-RU" sz="1200">
                          <a:effectLst/>
                        </a:rPr>
                        <a:t>прогноз</a:t>
                      </a:r>
                      <a:endParaRPr lang="ru-RU"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74228727"/>
                  </a:ext>
                </a:extLst>
              </a:tr>
              <a:tr h="1058941">
                <a:tc>
                  <a:txBody>
                    <a:bodyPr/>
                    <a:lstStyle/>
                    <a:p>
                      <a:pPr marR="28575" algn="just">
                        <a:spcAft>
                          <a:spcPts val="0"/>
                        </a:spcAft>
                      </a:pPr>
                      <a:r>
                        <a:rPr lang="ru-RU" sz="1200">
                          <a:effectLst/>
                        </a:rPr>
                        <a:t>1</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Численность населения муниципального образования (тыс.чел.)</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60 652</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60 564</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60 507</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62 909</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65 356</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68 023</a:t>
                      </a:r>
                      <a:endParaRPr lang="ru-RU"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918771496"/>
                  </a:ext>
                </a:extLst>
              </a:tr>
              <a:tr h="423577">
                <a:tc>
                  <a:txBody>
                    <a:bodyPr/>
                    <a:lstStyle/>
                    <a:p>
                      <a:pPr marR="28575" algn="just">
                        <a:spcAft>
                          <a:spcPts val="0"/>
                        </a:spcAft>
                      </a:pPr>
                      <a:r>
                        <a:rPr lang="ru-RU" sz="1200">
                          <a:effectLst/>
                        </a:rPr>
                        <a:t>2</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Доходы местного бюджета (млн.руб.)</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148,9</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129,7</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141,1</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135,3</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142,4</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147,8</a:t>
                      </a:r>
                      <a:endParaRPr lang="ru-RU"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672626271"/>
                  </a:ext>
                </a:extLst>
              </a:tr>
              <a:tr h="423577">
                <a:tc>
                  <a:txBody>
                    <a:bodyPr/>
                    <a:lstStyle/>
                    <a:p>
                      <a:pPr marR="28575" algn="just">
                        <a:spcAft>
                          <a:spcPts val="0"/>
                        </a:spcAft>
                      </a:pPr>
                      <a:r>
                        <a:rPr lang="ru-RU" sz="1200">
                          <a:effectLst/>
                        </a:rPr>
                        <a:t>3</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Расходы местного бюджета (млн.руб.)</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163,3</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142,8</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141,8</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135,3</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142,4</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147,8</a:t>
                      </a:r>
                      <a:endParaRPr lang="ru-RU"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079167442"/>
                  </a:ext>
                </a:extLst>
              </a:tr>
              <a:tr h="1058941">
                <a:tc>
                  <a:txBody>
                    <a:bodyPr/>
                    <a:lstStyle/>
                    <a:p>
                      <a:pPr marR="28575" algn="just">
                        <a:spcAft>
                          <a:spcPts val="0"/>
                        </a:spcAft>
                      </a:pPr>
                      <a:r>
                        <a:rPr lang="ru-RU" sz="1200">
                          <a:effectLst/>
                        </a:rPr>
                        <a:t>4</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Индекс потребительских цен к декабрю, в % к предыдущему году</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107,6</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105,6</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104,24</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103,97</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103,89</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dirty="0">
                          <a:effectLst/>
                        </a:rPr>
                        <a:t>104,08</a:t>
                      </a:r>
                      <a:endParaRPr lang="ru-RU"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29990209"/>
                  </a:ext>
                </a:extLst>
              </a:tr>
            </a:tbl>
          </a:graphicData>
        </a:graphic>
      </p:graphicFrame>
    </p:spTree>
    <p:extLst>
      <p:ext uri="{BB962C8B-B14F-4D97-AF65-F5344CB8AC3E}">
        <p14:creationId xmlns:p14="http://schemas.microsoft.com/office/powerpoint/2010/main" val="2840505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260649"/>
            <a:ext cx="7772400" cy="792088"/>
          </a:xfrm>
        </p:spPr>
        <p:txBody>
          <a:bodyPr>
            <a:normAutofit fontScale="90000"/>
          </a:bodyPr>
          <a:lstStyle/>
          <a:p>
            <a:r>
              <a:rPr lang="ru-RU" sz="3200" dirty="0" smtClean="0"/>
              <a:t>Основные задачи и приоритетные направления бюджетной политики</a:t>
            </a:r>
            <a:endParaRPr lang="ru-RU" sz="3200" dirty="0"/>
          </a:p>
        </p:txBody>
      </p:sp>
      <p:sp>
        <p:nvSpPr>
          <p:cNvPr id="3" name="Подзаголовок 2"/>
          <p:cNvSpPr>
            <a:spLocks noGrp="1"/>
          </p:cNvSpPr>
          <p:nvPr>
            <p:ph type="subTitle" idx="1"/>
          </p:nvPr>
        </p:nvSpPr>
        <p:spPr>
          <a:xfrm>
            <a:off x="467544" y="908720"/>
            <a:ext cx="8352928" cy="6336704"/>
          </a:xfrm>
        </p:spPr>
        <p:txBody>
          <a:bodyPr>
            <a:normAutofit fontScale="25000" lnSpcReduction="20000"/>
          </a:bodyPr>
          <a:lstStyle/>
          <a:p>
            <a:pPr algn="just"/>
            <a:r>
              <a:rPr lang="ru-RU" sz="4400" b="1" u="sng" dirty="0" smtClean="0">
                <a:solidFill>
                  <a:schemeClr val="tx1"/>
                </a:solidFill>
              </a:rPr>
              <a:t>Основные задачи бюджетной политики:</a:t>
            </a:r>
          </a:p>
          <a:p>
            <a:pPr marL="252000" indent="-180000" algn="just">
              <a:spcBef>
                <a:spcPts val="0"/>
              </a:spcBef>
              <a:buFont typeface="+mj-lt"/>
              <a:buAutoNum type="arabicPeriod"/>
            </a:pPr>
            <a:r>
              <a:rPr lang="ru-RU" sz="4400" dirty="0" smtClean="0">
                <a:solidFill>
                  <a:schemeClr val="tx1"/>
                </a:solidFill>
              </a:rPr>
              <a:t>Формирование бюджетных параметров исходя из необходимости безусловного исполнения действующих расходных обязательств, в том числе – с учетом их оптимизации и повышения эффективности использования финансовых ресурсов. </a:t>
            </a:r>
          </a:p>
          <a:p>
            <a:pPr marL="252000" indent="-180000" algn="just">
              <a:spcBef>
                <a:spcPts val="0"/>
              </a:spcBef>
              <a:buFont typeface="+mj-lt"/>
              <a:buAutoNum type="arabicPeriod"/>
            </a:pPr>
            <a:r>
              <a:rPr lang="ru-RU" sz="4400" dirty="0" smtClean="0">
                <a:solidFill>
                  <a:schemeClr val="tx1"/>
                </a:solidFill>
              </a:rPr>
              <a:t>Минимизация рисков несбалансированности бюджета МО при бюджетном планировании.</a:t>
            </a:r>
          </a:p>
          <a:p>
            <a:pPr marL="252000" indent="-180000" algn="just">
              <a:spcBef>
                <a:spcPts val="0"/>
              </a:spcBef>
              <a:buFont typeface="+mj-lt"/>
              <a:buAutoNum type="arabicPeriod"/>
            </a:pPr>
            <a:r>
              <a:rPr lang="ru-RU" sz="4400" dirty="0" smtClean="0">
                <a:solidFill>
                  <a:schemeClr val="tx1"/>
                </a:solidFill>
              </a:rPr>
              <a:t>Повышение устойчивости бюджета и снижение его зависимости от внешних факторов.</a:t>
            </a:r>
          </a:p>
          <a:p>
            <a:pPr marL="252000" indent="-180000" algn="just">
              <a:spcBef>
                <a:spcPts val="0"/>
              </a:spcBef>
              <a:buFont typeface="+mj-lt"/>
              <a:buAutoNum type="arabicPeriod"/>
            </a:pPr>
            <a:r>
              <a:rPr lang="ru-RU" sz="4400" dirty="0" smtClean="0">
                <a:solidFill>
                  <a:schemeClr val="tx1"/>
                </a:solidFill>
              </a:rPr>
              <a:t>Сравнительная оценка эффективности новых расходных обязательств с учетом сроков и механизмов их реализации. </a:t>
            </a:r>
          </a:p>
          <a:p>
            <a:pPr marL="252000" indent="-180000" algn="just">
              <a:spcBef>
                <a:spcPts val="0"/>
              </a:spcBef>
              <a:buFont typeface="+mj-lt"/>
              <a:buAutoNum type="arabicPeriod"/>
            </a:pPr>
            <a:r>
              <a:rPr lang="ru-RU" sz="4400" dirty="0" smtClean="0">
                <a:solidFill>
                  <a:schemeClr val="tx1"/>
                </a:solidFill>
              </a:rPr>
              <a:t>Использование </a:t>
            </a:r>
            <a:r>
              <a:rPr lang="ru-RU" sz="4400" dirty="0">
                <a:solidFill>
                  <a:schemeClr val="tx1"/>
                </a:solidFill>
              </a:rPr>
              <a:t>механизмов повышения результативности бюджетных расходов, стимулов для выявления и использования резервов для достижения планируемых (установленных) результатов</a:t>
            </a:r>
            <a:r>
              <a:rPr lang="ru-RU" sz="4400" dirty="0" smtClean="0">
                <a:solidFill>
                  <a:schemeClr val="tx1"/>
                </a:solidFill>
              </a:rPr>
              <a:t>.</a:t>
            </a:r>
          </a:p>
          <a:p>
            <a:pPr marL="514350" indent="-514350" algn="just">
              <a:spcBef>
                <a:spcPts val="0"/>
              </a:spcBef>
              <a:buAutoNum type="arabicPeriod" startAt="5"/>
            </a:pPr>
            <a:endParaRPr lang="ru-RU" sz="4400" dirty="0" smtClean="0">
              <a:solidFill>
                <a:schemeClr val="tx1"/>
              </a:solidFill>
            </a:endParaRPr>
          </a:p>
          <a:p>
            <a:pPr algn="just">
              <a:lnSpc>
                <a:spcPct val="70000"/>
              </a:lnSpc>
              <a:spcBef>
                <a:spcPts val="0"/>
              </a:spcBef>
              <a:spcAft>
                <a:spcPts val="1000"/>
              </a:spcAft>
            </a:pPr>
            <a:r>
              <a:rPr lang="ru-RU" sz="4400" dirty="0">
                <a:solidFill>
                  <a:schemeClr val="tx1"/>
                </a:solidFill>
              </a:rPr>
              <a:t>Формирование объема и структуры расходов бюджета МО Княжево осуществляется исходя из следующих основных подходов:</a:t>
            </a:r>
          </a:p>
          <a:p>
            <a:pPr marL="571500" lvl="0" indent="-571500" algn="just">
              <a:lnSpc>
                <a:spcPct val="70000"/>
              </a:lnSpc>
              <a:spcBef>
                <a:spcPts val="0"/>
              </a:spcBef>
              <a:spcAft>
                <a:spcPts val="0"/>
              </a:spcAft>
              <a:buFont typeface="Wingdings" panose="05000000000000000000" pitchFamily="2" charset="2"/>
              <a:buChar char="ü"/>
            </a:pPr>
            <a:r>
              <a:rPr lang="ru-RU" sz="4400" b="1" i="1" dirty="0">
                <a:solidFill>
                  <a:schemeClr val="tx1"/>
                </a:solidFill>
              </a:rPr>
              <a:t>определение бюджетных ассигнований на реализацию приоритетных направлений муниципальной политики (мероприятий), основными из которых являются:</a:t>
            </a:r>
          </a:p>
          <a:p>
            <a:pPr marL="0" lvl="1" algn="just">
              <a:spcBef>
                <a:spcPts val="0"/>
              </a:spcBef>
              <a:spcAft>
                <a:spcPts val="0"/>
              </a:spcAft>
            </a:pPr>
            <a:r>
              <a:rPr lang="ru-RU" sz="4400" dirty="0">
                <a:solidFill>
                  <a:schemeClr val="tx1"/>
                </a:solidFill>
              </a:rPr>
              <a:t>расходы на благоустройство и озеленение придомовых территорий и территорий   МО Княжево;</a:t>
            </a:r>
          </a:p>
          <a:p>
            <a:pPr marL="0" lvl="1" algn="just">
              <a:spcBef>
                <a:spcPts val="0"/>
              </a:spcBef>
              <a:spcAft>
                <a:spcPts val="0"/>
              </a:spcAft>
            </a:pPr>
            <a:r>
              <a:rPr lang="ru-RU" sz="4400" dirty="0">
                <a:solidFill>
                  <a:schemeClr val="tx1"/>
                </a:solidFill>
              </a:rPr>
              <a:t>расходы на организацию и проведению местных, городских и праздничных мероприятий;</a:t>
            </a:r>
          </a:p>
          <a:p>
            <a:pPr marL="0" lvl="1" algn="just">
              <a:spcBef>
                <a:spcPts val="0"/>
              </a:spcBef>
              <a:spcAft>
                <a:spcPts val="0"/>
              </a:spcAft>
            </a:pPr>
            <a:r>
              <a:rPr lang="ru-RU" sz="4400" dirty="0">
                <a:solidFill>
                  <a:schemeClr val="tx1"/>
                </a:solidFill>
              </a:rPr>
              <a:t>расходы на организацию и проведению мероприятий по сохранению и развитию местных традиций и обрядов;</a:t>
            </a:r>
          </a:p>
          <a:p>
            <a:pPr marL="0" lvl="1" algn="just">
              <a:spcBef>
                <a:spcPts val="0"/>
              </a:spcBef>
              <a:spcAft>
                <a:spcPts val="0"/>
              </a:spcAft>
            </a:pPr>
            <a:r>
              <a:rPr lang="ru-RU" sz="4400" dirty="0">
                <a:solidFill>
                  <a:schemeClr val="tx1"/>
                </a:solidFill>
              </a:rPr>
              <a:t>расходы на организацию и проведение мероприятий по организации и проведению досуговых мероприятий;</a:t>
            </a:r>
          </a:p>
          <a:p>
            <a:pPr marL="0" lvl="1" algn="just">
              <a:spcBef>
                <a:spcPts val="0"/>
              </a:spcBef>
              <a:spcAft>
                <a:spcPts val="0"/>
              </a:spcAft>
            </a:pPr>
            <a:r>
              <a:rPr lang="ru-RU" sz="4400" dirty="0">
                <a:solidFill>
                  <a:schemeClr val="tx1"/>
                </a:solidFill>
              </a:rPr>
              <a:t>проведение мероприятий по военно-патриотическому воспитанию молодежи, проживающей  на  территории муниципального образования;</a:t>
            </a:r>
          </a:p>
          <a:p>
            <a:pPr marL="0" lvl="1" algn="just">
              <a:spcBef>
                <a:spcPts val="0"/>
              </a:spcBef>
              <a:spcAft>
                <a:spcPts val="0"/>
              </a:spcAft>
            </a:pPr>
            <a:r>
              <a:rPr lang="ru-RU" sz="4400" dirty="0">
                <a:solidFill>
                  <a:schemeClr val="tx1"/>
                </a:solidFill>
              </a:rPr>
              <a:t>проведение мероприятий по воспитанию молодежи, направленных профилактику правонарушений, на предотвращение терроризма и экстремизма, развитию толерантности и профилактике дорожно-транспортного травматизма среди детей и подростков, проживающих на территории МО Княжево;</a:t>
            </a:r>
          </a:p>
          <a:p>
            <a:pPr marL="0" marR="179705" lvl="1" algn="just">
              <a:spcBef>
                <a:spcPts val="0"/>
              </a:spcBef>
              <a:spcAft>
                <a:spcPts val="1000"/>
              </a:spcAft>
            </a:pPr>
            <a:r>
              <a:rPr lang="ru-RU" sz="4400" dirty="0">
                <a:solidFill>
                  <a:schemeClr val="tx1"/>
                </a:solidFill>
              </a:rPr>
              <a:t>организация работы по развитию на территории МО массовой физической культуры и спорта;</a:t>
            </a:r>
          </a:p>
          <a:p>
            <a:pPr marL="0" marR="179705" lvl="1" algn="just">
              <a:spcBef>
                <a:spcPts val="0"/>
              </a:spcBef>
              <a:spcAft>
                <a:spcPts val="1000"/>
              </a:spcAft>
            </a:pPr>
            <a:r>
              <a:rPr lang="ru-RU" sz="4400" dirty="0">
                <a:solidFill>
                  <a:schemeClr val="tx1"/>
                </a:solidFill>
              </a:rPr>
              <a:t>организация и финансирование работ по трудоустройству несовершеннолетних в возрасте от 14-18 лет и др.</a:t>
            </a:r>
          </a:p>
          <a:p>
            <a:pPr marL="571500" lvl="0" indent="-571500" algn="just">
              <a:spcBef>
                <a:spcPts val="0"/>
              </a:spcBef>
              <a:spcAft>
                <a:spcPts val="0"/>
              </a:spcAft>
              <a:buFont typeface="Wingdings" panose="05000000000000000000" pitchFamily="2" charset="2"/>
              <a:buChar char="ü"/>
            </a:pPr>
            <a:r>
              <a:rPr lang="ru-RU" sz="4400" b="1" i="1" dirty="0">
                <a:solidFill>
                  <a:schemeClr val="tx1"/>
                </a:solidFill>
              </a:rPr>
              <a:t>определение публичных и приравненных к ним расходных обязательств, основными из которых являются:</a:t>
            </a:r>
          </a:p>
          <a:p>
            <a:pPr marL="0" lvl="1" algn="just">
              <a:spcBef>
                <a:spcPts val="0"/>
              </a:spcBef>
              <a:spcAft>
                <a:spcPts val="0"/>
              </a:spcAft>
            </a:pPr>
            <a:r>
              <a:rPr lang="ru-RU" sz="4400" dirty="0">
                <a:solidFill>
                  <a:schemeClr val="tx1"/>
                </a:solidFill>
              </a:rPr>
              <a:t>расходы на выплату денежных средств на содержание ребенка в семье опекуна и приемной семье;</a:t>
            </a:r>
          </a:p>
          <a:p>
            <a:pPr marL="0" lvl="1" algn="just">
              <a:spcBef>
                <a:spcPts val="0"/>
              </a:spcBef>
              <a:spcAft>
                <a:spcPts val="0"/>
              </a:spcAft>
            </a:pPr>
            <a:r>
              <a:rPr lang="ru-RU" sz="4400" dirty="0">
                <a:solidFill>
                  <a:schemeClr val="tx1"/>
                </a:solidFill>
              </a:rPr>
              <a:t>расходы на выплату вознаграждения, причитающегося приемному родителю;</a:t>
            </a:r>
          </a:p>
          <a:p>
            <a:pPr marL="0" lvl="1" algn="just">
              <a:spcBef>
                <a:spcPts val="0"/>
              </a:spcBef>
              <a:spcAft>
                <a:spcPts val="0"/>
              </a:spcAft>
            </a:pPr>
            <a:r>
              <a:rPr lang="ru-RU" sz="4400" dirty="0">
                <a:solidFill>
                  <a:schemeClr val="tx1"/>
                </a:solidFill>
              </a:rPr>
              <a:t>выплата доплаты к пенсии муниципальных служащих;</a:t>
            </a:r>
          </a:p>
          <a:p>
            <a:pPr marL="571500" lvl="0" indent="-571500" algn="just">
              <a:spcBef>
                <a:spcPts val="0"/>
              </a:spcBef>
              <a:spcAft>
                <a:spcPts val="1000"/>
              </a:spcAft>
              <a:buFont typeface="Wingdings" panose="05000000000000000000" pitchFamily="2" charset="2"/>
              <a:buChar char="ü"/>
            </a:pPr>
            <a:r>
              <a:rPr lang="ru-RU" sz="4400" b="1" i="1" dirty="0">
                <a:solidFill>
                  <a:schemeClr val="tx1"/>
                </a:solidFill>
              </a:rPr>
              <a:t>определение объемов бюджетных ассигнований на исполнение других расходных обязательств, оптимизация расходов на обеспечение деятельности, повышение эффективности расходования бюджетных средств. </a:t>
            </a:r>
          </a:p>
          <a:p>
            <a:pPr algn="just">
              <a:spcBef>
                <a:spcPts val="0"/>
              </a:spcBef>
              <a:spcAft>
                <a:spcPts val="1000"/>
              </a:spcAft>
            </a:pPr>
            <a:r>
              <a:rPr lang="ru-RU" sz="4400" dirty="0">
                <a:solidFill>
                  <a:schemeClr val="tx1"/>
                </a:solidFill>
              </a:rPr>
              <a:t>Структура расходов местного бюджета на </a:t>
            </a:r>
            <a:r>
              <a:rPr lang="ru-RU" sz="4400" dirty="0" smtClean="0">
                <a:solidFill>
                  <a:schemeClr val="tx1"/>
                </a:solidFill>
              </a:rPr>
              <a:t>2020 </a:t>
            </a:r>
            <a:r>
              <a:rPr lang="ru-RU" sz="4400" dirty="0">
                <a:solidFill>
                  <a:schemeClr val="tx1"/>
                </a:solidFill>
              </a:rPr>
              <a:t>г. определена исходя из установленных приоритетов социально-экономической политики в рамках доходных возможностей бюджета, а также с учетом ориентиров, установленных перспективным финансовым планом МО</a:t>
            </a:r>
          </a:p>
          <a:p>
            <a:pPr algn="just">
              <a:spcBef>
                <a:spcPts val="0"/>
              </a:spcBef>
            </a:pPr>
            <a:r>
              <a:rPr lang="ru-RU" sz="4400" dirty="0">
                <a:solidFill>
                  <a:schemeClr val="tx1"/>
                </a:solidFill>
              </a:rPr>
              <a:t>В целях минимизации угроз несбалансированности  бюджета муниципального образования МО Княжево подготовка Основных направлений бюджетной и налоговой  политики осуществлялась на основе «консервативного», то есть, наиболее реалистичного варианта макроэкономического прогноза. Этот подход не только позволяет повысить точность бюджетного планирования, в том числе на долгосрочную перспективу, но и предотвратить часть рисков, связанных с принятием дополнительных расходных обязательств.</a:t>
            </a:r>
            <a:br>
              <a:rPr lang="ru-RU" sz="4400" dirty="0">
                <a:solidFill>
                  <a:schemeClr val="tx1"/>
                </a:solidFill>
              </a:rPr>
            </a:br>
            <a:endParaRPr lang="ru-RU" sz="4400" dirty="0">
              <a:solidFill>
                <a:schemeClr val="tx1"/>
              </a:solidFill>
            </a:endParaRPr>
          </a:p>
          <a:p>
            <a:pPr algn="just"/>
            <a:endParaRPr lang="ru-RU" sz="3800" dirty="0" smtClean="0"/>
          </a:p>
          <a:p>
            <a:pPr algn="just"/>
            <a:endParaRPr lang="ru-RU" sz="3800" dirty="0" smtClean="0"/>
          </a:p>
          <a:p>
            <a:pPr algn="just"/>
            <a:endParaRPr lang="ru-RU" sz="3800" dirty="0"/>
          </a:p>
          <a:p>
            <a:pPr algn="just"/>
            <a:endParaRPr lang="ru-RU" sz="3800" dirty="0" smtClean="0"/>
          </a:p>
          <a:p>
            <a:pPr algn="just"/>
            <a:endParaRPr lang="ru-RU" sz="3800" dirty="0"/>
          </a:p>
          <a:p>
            <a:pPr algn="just"/>
            <a:endParaRPr lang="ru-RU" dirty="0" smtClean="0"/>
          </a:p>
          <a:p>
            <a:pPr algn="just"/>
            <a:endParaRPr lang="ru-RU" dirty="0"/>
          </a:p>
        </p:txBody>
      </p:sp>
    </p:spTree>
    <p:extLst>
      <p:ext uri="{BB962C8B-B14F-4D97-AF65-F5344CB8AC3E}">
        <p14:creationId xmlns:p14="http://schemas.microsoft.com/office/powerpoint/2010/main" val="1998421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sz="3200" dirty="0" smtClean="0"/>
              <a:t>Основные характеристики бюджета</a:t>
            </a:r>
            <a:endParaRPr lang="ru-RU" sz="3200"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3783597026"/>
              </p:ext>
            </p:extLst>
          </p:nvPr>
        </p:nvGraphicFramePr>
        <p:xfrm>
          <a:off x="251521" y="1628800"/>
          <a:ext cx="7128790" cy="3888431"/>
        </p:xfrm>
        <a:graphic>
          <a:graphicData uri="http://schemas.openxmlformats.org/drawingml/2006/table">
            <a:tbl>
              <a:tblPr firstRow="1" firstCol="1" bandRow="1">
                <a:tableStyleId>{5C22544A-7EE6-4342-B048-85BDC9FD1C3A}</a:tableStyleId>
              </a:tblPr>
              <a:tblGrid>
                <a:gridCol w="567084">
                  <a:extLst>
                    <a:ext uri="{9D8B030D-6E8A-4147-A177-3AD203B41FA5}">
                      <a16:colId xmlns:a16="http://schemas.microsoft.com/office/drawing/2014/main" val="20000"/>
                    </a:ext>
                  </a:extLst>
                </a:gridCol>
                <a:gridCol w="2505837">
                  <a:extLst>
                    <a:ext uri="{9D8B030D-6E8A-4147-A177-3AD203B41FA5}">
                      <a16:colId xmlns:a16="http://schemas.microsoft.com/office/drawing/2014/main" val="20001"/>
                    </a:ext>
                  </a:extLst>
                </a:gridCol>
                <a:gridCol w="938356">
                  <a:extLst>
                    <a:ext uri="{9D8B030D-6E8A-4147-A177-3AD203B41FA5}">
                      <a16:colId xmlns:a16="http://schemas.microsoft.com/office/drawing/2014/main" val="20004"/>
                    </a:ext>
                  </a:extLst>
                </a:gridCol>
                <a:gridCol w="1039171">
                  <a:extLst>
                    <a:ext uri="{9D8B030D-6E8A-4147-A177-3AD203B41FA5}">
                      <a16:colId xmlns:a16="http://schemas.microsoft.com/office/drawing/2014/main" val="20005"/>
                    </a:ext>
                  </a:extLst>
                </a:gridCol>
                <a:gridCol w="1039171">
                  <a:extLst>
                    <a:ext uri="{9D8B030D-6E8A-4147-A177-3AD203B41FA5}">
                      <a16:colId xmlns:a16="http://schemas.microsoft.com/office/drawing/2014/main" val="20006"/>
                    </a:ext>
                  </a:extLst>
                </a:gridCol>
                <a:gridCol w="1039171">
                  <a:extLst>
                    <a:ext uri="{9D8B030D-6E8A-4147-A177-3AD203B41FA5}">
                      <a16:colId xmlns:a16="http://schemas.microsoft.com/office/drawing/2014/main" val="20007"/>
                    </a:ext>
                  </a:extLst>
                </a:gridCol>
              </a:tblGrid>
              <a:tr h="1029289">
                <a:tc>
                  <a:txBody>
                    <a:bodyPr/>
                    <a:lstStyle/>
                    <a:p>
                      <a:pPr marR="28575" algn="just">
                        <a:spcAft>
                          <a:spcPts val="0"/>
                        </a:spcAft>
                      </a:pPr>
                      <a:r>
                        <a:rPr lang="ru-RU" sz="1200" dirty="0">
                          <a:effectLst/>
                        </a:rPr>
                        <a:t>№ п/п</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a:effectLst/>
                        </a:rPr>
                        <a:t>Показатели</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rPr>
                        <a:t>2019</a:t>
                      </a:r>
                      <a:endParaRPr lang="ru-RU" sz="1200" dirty="0" smtClean="0">
                        <a:effectLst/>
                      </a:endParaRPr>
                    </a:p>
                    <a:p>
                      <a:pPr marR="28575" algn="just">
                        <a:spcAft>
                          <a:spcPts val="0"/>
                        </a:spcAft>
                      </a:pPr>
                      <a:endParaRPr lang="ru-RU" sz="1200" dirty="0">
                        <a:effectLst/>
                      </a:endParaRPr>
                    </a:p>
                  </a:txBody>
                  <a:tcPr marL="68580" marR="68580" marT="0" marB="0"/>
                </a:tc>
                <a:tc>
                  <a:txBody>
                    <a:bodyPr/>
                    <a:lstStyle/>
                    <a:p>
                      <a:pPr marR="28575" algn="just">
                        <a:spcAft>
                          <a:spcPts val="0"/>
                        </a:spcAft>
                      </a:pPr>
                      <a:r>
                        <a:rPr lang="ru-RU" sz="1200" dirty="0" smtClean="0">
                          <a:effectLst/>
                        </a:rPr>
                        <a:t>2020</a:t>
                      </a:r>
                      <a:endParaRPr lang="ru-RU" sz="1200" dirty="0">
                        <a:effectLst/>
                      </a:endParaRPr>
                    </a:p>
                    <a:p>
                      <a:pPr marR="28575" algn="just">
                        <a:spcAft>
                          <a:spcPts val="0"/>
                        </a:spcAft>
                      </a:pPr>
                      <a:r>
                        <a:rPr lang="ru-RU" sz="1200" dirty="0">
                          <a:effectLst/>
                        </a:rPr>
                        <a:t>прогноз</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rPr>
                        <a:t>2021</a:t>
                      </a:r>
                      <a:endParaRPr lang="ru-RU" sz="1200" dirty="0">
                        <a:effectLst/>
                      </a:endParaRPr>
                    </a:p>
                    <a:p>
                      <a:pPr marR="28575" algn="just">
                        <a:spcAft>
                          <a:spcPts val="0"/>
                        </a:spcAft>
                      </a:pPr>
                      <a:r>
                        <a:rPr lang="ru-RU" sz="1200" dirty="0">
                          <a:effectLst/>
                        </a:rPr>
                        <a:t>прогноз</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rPr>
                        <a:t>2022</a:t>
                      </a:r>
                      <a:endParaRPr lang="ru-RU" sz="1200" dirty="0">
                        <a:effectLst/>
                      </a:endParaRPr>
                    </a:p>
                    <a:p>
                      <a:pPr marR="28575" algn="just">
                        <a:spcAft>
                          <a:spcPts val="0"/>
                        </a:spcAft>
                      </a:pPr>
                      <a:r>
                        <a:rPr lang="ru-RU" sz="1200" dirty="0">
                          <a:effectLst/>
                        </a:rPr>
                        <a:t>прогноз</a:t>
                      </a:r>
                      <a:endParaRPr lang="ru-RU" sz="1200" dirty="0">
                        <a:effectLst/>
                        <a:latin typeface="Times New Roman"/>
                        <a:ea typeface="Times New Roman"/>
                      </a:endParaRPr>
                    </a:p>
                  </a:txBody>
                  <a:tcPr marL="68580" marR="68580" marT="0" marB="0"/>
                </a:tc>
                <a:extLst>
                  <a:ext uri="{0D108BD9-81ED-4DB2-BD59-A6C34878D82A}">
                    <a16:rowId xmlns:a16="http://schemas.microsoft.com/office/drawing/2014/main" val="10000"/>
                  </a:ext>
                </a:extLst>
              </a:tr>
              <a:tr h="686194">
                <a:tc>
                  <a:txBody>
                    <a:bodyPr/>
                    <a:lstStyle/>
                    <a:p>
                      <a:pPr marR="28575" algn="just">
                        <a:spcAft>
                          <a:spcPts val="0"/>
                        </a:spcAft>
                      </a:pPr>
                      <a:r>
                        <a:rPr lang="ru-RU" sz="1200" dirty="0">
                          <a:effectLst/>
                        </a:rPr>
                        <a:t>2</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a:effectLst/>
                        </a:rPr>
                        <a:t>Доходы местного бюджета (млн.руб.)</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latin typeface="Times New Roman"/>
                          <a:ea typeface="Times New Roman"/>
                        </a:rPr>
                        <a:t>141,1</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latin typeface="Times New Roman"/>
                          <a:ea typeface="Times New Roman"/>
                        </a:rPr>
                        <a:t>135,3</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latin typeface="Times New Roman"/>
                          <a:ea typeface="Times New Roman"/>
                        </a:rPr>
                        <a:t>142,4</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latin typeface="Times New Roman"/>
                          <a:ea typeface="Times New Roman"/>
                        </a:rPr>
                        <a:t>147,8</a:t>
                      </a:r>
                      <a:endParaRPr lang="ru-RU" sz="1200" dirty="0">
                        <a:effectLst/>
                        <a:latin typeface="Times New Roman"/>
                        <a:ea typeface="Times New Roman"/>
                      </a:endParaRPr>
                    </a:p>
                  </a:txBody>
                  <a:tcPr marL="68580" marR="68580" marT="0" marB="0"/>
                </a:tc>
                <a:extLst>
                  <a:ext uri="{0D108BD9-81ED-4DB2-BD59-A6C34878D82A}">
                    <a16:rowId xmlns:a16="http://schemas.microsoft.com/office/drawing/2014/main" val="10001"/>
                  </a:ext>
                </a:extLst>
              </a:tr>
              <a:tr h="800560">
                <a:tc>
                  <a:txBody>
                    <a:bodyPr/>
                    <a:lstStyle/>
                    <a:p>
                      <a:pPr marR="28575" algn="just">
                        <a:spcAft>
                          <a:spcPts val="0"/>
                        </a:spcAft>
                      </a:pPr>
                      <a:endParaRPr lang="ru-RU" sz="1200" dirty="0">
                        <a:effectLst/>
                        <a:latin typeface="Times New Roman"/>
                        <a:ea typeface="Times New Roman"/>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в том числе межбюджетные трансферты</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35,4</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24,8</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25,6</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26,5</a:t>
                      </a:r>
                      <a:endParaRPr lang="ru-RU"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2"/>
                  </a:ext>
                </a:extLst>
              </a:tr>
              <a:tr h="686194">
                <a:tc>
                  <a:txBody>
                    <a:bodyPr/>
                    <a:lstStyle/>
                    <a:p>
                      <a:pPr marR="28575" algn="just">
                        <a:spcAft>
                          <a:spcPts val="0"/>
                        </a:spcAft>
                      </a:pPr>
                      <a:r>
                        <a:rPr lang="ru-RU" sz="1200" dirty="0">
                          <a:effectLst/>
                        </a:rPr>
                        <a:t>3</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a:effectLst/>
                        </a:rPr>
                        <a:t>Расходы местного бюджета (млн.руб.)</a:t>
                      </a:r>
                      <a:endParaRPr lang="ru-RU" sz="1200" dirty="0">
                        <a:effectLst/>
                        <a:latin typeface="Times New Roman"/>
                        <a:ea typeface="Times New Roman"/>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141,8</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135,3</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142,4</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147,8</a:t>
                      </a:r>
                      <a:endParaRPr lang="ru-RU"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3"/>
                  </a:ext>
                </a:extLst>
              </a:tr>
              <a:tr h="686194">
                <a:tc>
                  <a:txBody>
                    <a:bodyPr/>
                    <a:lstStyle/>
                    <a:p>
                      <a:pPr marR="28575" algn="just">
                        <a:spcAft>
                          <a:spcPts val="0"/>
                        </a:spcAft>
                      </a:pPr>
                      <a:r>
                        <a:rPr lang="ru-RU" sz="1200" dirty="0">
                          <a:effectLst/>
                        </a:rPr>
                        <a:t>4</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rPr>
                        <a:t>Дефицит (-)/Профицит (+)</a:t>
                      </a:r>
                      <a:endParaRPr lang="ru-RU" sz="1200" dirty="0">
                        <a:effectLst/>
                        <a:latin typeface="Times New Roman"/>
                        <a:ea typeface="Times New Roman"/>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-0,7</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0,0</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0,0</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0,0</a:t>
                      </a:r>
                      <a:endParaRPr lang="ru-RU"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542848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smtClean="0"/>
              <a:t>Динамика поступления доходов в бюджет </a:t>
            </a:r>
            <a:r>
              <a:rPr lang="ru-RU" sz="3600" dirty="0" smtClean="0"/>
              <a:t>2018 </a:t>
            </a:r>
            <a:r>
              <a:rPr lang="ru-RU" sz="3600" dirty="0"/>
              <a:t>– </a:t>
            </a:r>
            <a:r>
              <a:rPr lang="ru-RU" sz="3600" dirty="0" smtClean="0"/>
              <a:t>2022 </a:t>
            </a:r>
            <a:r>
              <a:rPr lang="ru-RU" sz="3600" dirty="0" smtClean="0"/>
              <a:t>гг.</a:t>
            </a:r>
            <a:r>
              <a:rPr lang="ru-RU" dirty="0"/>
              <a:t/>
            </a:r>
            <a:br>
              <a:rPr lang="ru-RU" dirty="0"/>
            </a:br>
            <a:endParaRPr lang="ru-RU"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3228996966"/>
              </p:ext>
            </p:extLst>
          </p:nvPr>
        </p:nvGraphicFramePr>
        <p:xfrm>
          <a:off x="323526" y="1844824"/>
          <a:ext cx="6768756" cy="3744415"/>
        </p:xfrm>
        <a:graphic>
          <a:graphicData uri="http://schemas.openxmlformats.org/drawingml/2006/table">
            <a:tbl>
              <a:tblPr firstRow="1" firstCol="1" bandRow="1">
                <a:tableStyleId>{5C22544A-7EE6-4342-B048-85BDC9FD1C3A}</a:tableStyleId>
              </a:tblPr>
              <a:tblGrid>
                <a:gridCol w="2010061">
                  <a:extLst>
                    <a:ext uri="{9D8B030D-6E8A-4147-A177-3AD203B41FA5}">
                      <a16:colId xmlns:a16="http://schemas.microsoft.com/office/drawing/2014/main" val="162910437"/>
                    </a:ext>
                  </a:extLst>
                </a:gridCol>
                <a:gridCol w="946432">
                  <a:extLst>
                    <a:ext uri="{9D8B030D-6E8A-4147-A177-3AD203B41FA5}">
                      <a16:colId xmlns:a16="http://schemas.microsoft.com/office/drawing/2014/main" val="1019694308"/>
                    </a:ext>
                  </a:extLst>
                </a:gridCol>
                <a:gridCol w="972967">
                  <a:extLst>
                    <a:ext uri="{9D8B030D-6E8A-4147-A177-3AD203B41FA5}">
                      <a16:colId xmlns:a16="http://schemas.microsoft.com/office/drawing/2014/main" val="3491817314"/>
                    </a:ext>
                  </a:extLst>
                </a:gridCol>
                <a:gridCol w="946432">
                  <a:extLst>
                    <a:ext uri="{9D8B030D-6E8A-4147-A177-3AD203B41FA5}">
                      <a16:colId xmlns:a16="http://schemas.microsoft.com/office/drawing/2014/main" val="4189191012"/>
                    </a:ext>
                  </a:extLst>
                </a:gridCol>
                <a:gridCol w="946432">
                  <a:extLst>
                    <a:ext uri="{9D8B030D-6E8A-4147-A177-3AD203B41FA5}">
                      <a16:colId xmlns:a16="http://schemas.microsoft.com/office/drawing/2014/main" val="4012514003"/>
                    </a:ext>
                  </a:extLst>
                </a:gridCol>
                <a:gridCol w="946432">
                  <a:extLst>
                    <a:ext uri="{9D8B030D-6E8A-4147-A177-3AD203B41FA5}">
                      <a16:colId xmlns:a16="http://schemas.microsoft.com/office/drawing/2014/main" val="745576993"/>
                    </a:ext>
                  </a:extLst>
                </a:gridCol>
              </a:tblGrid>
              <a:tr h="412892">
                <a:tc>
                  <a:txBody>
                    <a:bodyPr/>
                    <a:lstStyle/>
                    <a:p>
                      <a:pPr marR="28575" algn="just">
                        <a:spcAft>
                          <a:spcPts val="0"/>
                        </a:spcAft>
                      </a:pPr>
                      <a:r>
                        <a:rPr lang="ru-RU" sz="1000">
                          <a:effectLst/>
                        </a:rPr>
                        <a:t>        </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000">
                          <a:effectLst/>
                        </a:rPr>
                        <a:t>2018</a:t>
                      </a:r>
                      <a:endParaRPr lang="ru-RU" sz="1200">
                        <a:effectLst/>
                      </a:endParaRPr>
                    </a:p>
                    <a:p>
                      <a:pPr marR="28575" algn="just">
                        <a:spcAft>
                          <a:spcPts val="0"/>
                        </a:spcAft>
                      </a:pPr>
                      <a:r>
                        <a:rPr lang="ru-RU" sz="1000">
                          <a:effectLst/>
                        </a:rPr>
                        <a:t>отчет</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000">
                          <a:effectLst/>
                        </a:rPr>
                        <a:t>2019</a:t>
                      </a:r>
                      <a:endParaRPr lang="ru-RU" sz="1200">
                        <a:effectLst/>
                      </a:endParaRPr>
                    </a:p>
                    <a:p>
                      <a:pPr marR="28575" algn="just">
                        <a:spcAft>
                          <a:spcPts val="0"/>
                        </a:spcAft>
                      </a:pPr>
                      <a:r>
                        <a:rPr lang="ru-RU" sz="1000">
                          <a:effectLst/>
                        </a:rPr>
                        <a:t>прогноз</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000">
                          <a:effectLst/>
                        </a:rPr>
                        <a:t>2020</a:t>
                      </a:r>
                      <a:endParaRPr lang="ru-RU" sz="1200">
                        <a:effectLst/>
                      </a:endParaRPr>
                    </a:p>
                    <a:p>
                      <a:pPr marR="28575" algn="just">
                        <a:spcAft>
                          <a:spcPts val="0"/>
                        </a:spcAft>
                      </a:pPr>
                      <a:r>
                        <a:rPr lang="ru-RU" sz="1000">
                          <a:effectLst/>
                        </a:rPr>
                        <a:t>прогноз</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000">
                          <a:effectLst/>
                        </a:rPr>
                        <a:t>2021</a:t>
                      </a:r>
                      <a:endParaRPr lang="ru-RU" sz="1200">
                        <a:effectLst/>
                      </a:endParaRPr>
                    </a:p>
                    <a:p>
                      <a:pPr marR="28575" algn="just">
                        <a:spcAft>
                          <a:spcPts val="0"/>
                        </a:spcAft>
                      </a:pPr>
                      <a:r>
                        <a:rPr lang="ru-RU" sz="1000">
                          <a:effectLst/>
                        </a:rPr>
                        <a:t>прогноз</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000">
                          <a:effectLst/>
                        </a:rPr>
                        <a:t>2022</a:t>
                      </a:r>
                      <a:endParaRPr lang="ru-RU" sz="1200">
                        <a:effectLst/>
                      </a:endParaRPr>
                    </a:p>
                    <a:p>
                      <a:pPr marR="28575" algn="just">
                        <a:spcAft>
                          <a:spcPts val="0"/>
                        </a:spcAft>
                      </a:pPr>
                      <a:r>
                        <a:rPr lang="ru-RU" sz="1000">
                          <a:effectLst/>
                        </a:rPr>
                        <a:t>прогноз</a:t>
                      </a:r>
                      <a:endParaRPr lang="ru-RU"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35144594"/>
                  </a:ext>
                </a:extLst>
              </a:tr>
              <a:tr h="412892">
                <a:tc>
                  <a:txBody>
                    <a:bodyPr/>
                    <a:lstStyle/>
                    <a:p>
                      <a:pPr marR="28575" algn="just">
                        <a:spcAft>
                          <a:spcPts val="0"/>
                        </a:spcAft>
                      </a:pPr>
                      <a:r>
                        <a:rPr lang="ru-RU" sz="1000">
                          <a:effectLst/>
                        </a:rPr>
                        <a:t>Доходы всего, </a:t>
                      </a:r>
                      <a:endParaRPr lang="ru-RU" sz="1200">
                        <a:effectLst/>
                      </a:endParaRPr>
                    </a:p>
                    <a:p>
                      <a:pPr marR="28575" algn="just">
                        <a:spcAft>
                          <a:spcPts val="0"/>
                        </a:spcAft>
                      </a:pPr>
                      <a:r>
                        <a:rPr lang="ru-RU" sz="1000">
                          <a:effectLst/>
                        </a:rPr>
                        <a:t>в том числе:</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000">
                          <a:effectLst/>
                        </a:rPr>
                        <a:t>128177,6</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141105,2</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135315,4</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142369,6</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147768,1</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705300265"/>
                  </a:ext>
                </a:extLst>
              </a:tr>
              <a:tr h="412892">
                <a:tc>
                  <a:txBody>
                    <a:bodyPr/>
                    <a:lstStyle/>
                    <a:p>
                      <a:pPr marR="28575" algn="just">
                        <a:spcAft>
                          <a:spcPts val="0"/>
                        </a:spcAft>
                      </a:pPr>
                      <a:r>
                        <a:rPr lang="ru-RU" sz="1000">
                          <a:effectLst/>
                        </a:rPr>
                        <a:t>Налоги на совокупный доход</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000">
                          <a:effectLst/>
                        </a:rPr>
                        <a:t>88553,3</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101831,1</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103819,6</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108220,4</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112360,7</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992147483"/>
                  </a:ext>
                </a:extLst>
              </a:tr>
              <a:tr h="572888">
                <a:tc>
                  <a:txBody>
                    <a:bodyPr/>
                    <a:lstStyle/>
                    <a:p>
                      <a:pPr marR="28575" algn="just">
                        <a:spcAft>
                          <a:spcPts val="0"/>
                        </a:spcAft>
                      </a:pPr>
                      <a:r>
                        <a:rPr lang="ru-RU" sz="1000">
                          <a:effectLst/>
                        </a:rPr>
                        <a:t>Штрафы, санкции, возмещение ущерба</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000">
                          <a:effectLst/>
                        </a:rPr>
                        <a:t>3624,0</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3559,7</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6709,6</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8528,4</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8876,4</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954362001"/>
                  </a:ext>
                </a:extLst>
              </a:tr>
              <a:tr h="979758">
                <a:tc>
                  <a:txBody>
                    <a:bodyPr/>
                    <a:lstStyle/>
                    <a:p>
                      <a:pPr marR="28575" algn="just">
                        <a:spcAft>
                          <a:spcPts val="0"/>
                        </a:spcAft>
                      </a:pPr>
                      <a:r>
                        <a:rPr lang="ru-RU" sz="1000">
                          <a:effectLst/>
                        </a:rPr>
                        <a:t>Доходы от оказания платных услуг (работ) и компенсации затрат государства </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000">
                          <a:effectLst/>
                        </a:rPr>
                        <a:t>2289,6</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341,1</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553027774"/>
                  </a:ext>
                </a:extLst>
              </a:tr>
              <a:tr h="953093">
                <a:tc>
                  <a:txBody>
                    <a:bodyPr/>
                    <a:lstStyle/>
                    <a:p>
                      <a:pPr marR="28575" algn="just">
                        <a:spcAft>
                          <a:spcPts val="0"/>
                        </a:spcAft>
                      </a:pPr>
                      <a:r>
                        <a:rPr lang="ru-RU" sz="1000">
                          <a:effectLst/>
                        </a:rPr>
                        <a:t>Безвозмездные поступления от других бюджетов бюджетной системы РФ</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000">
                          <a:effectLst/>
                        </a:rPr>
                        <a:t>33710,6</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35373,3</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24786,2</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a:effectLst/>
                        </a:rPr>
                        <a:t>25620,8</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000" dirty="0">
                          <a:effectLst/>
                        </a:rPr>
                        <a:t>26531,0</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273903842"/>
                  </a:ext>
                </a:extLst>
              </a:tr>
            </a:tbl>
          </a:graphicData>
        </a:graphic>
      </p:graphicFrame>
    </p:spTree>
    <p:extLst>
      <p:ext uri="{BB962C8B-B14F-4D97-AF65-F5344CB8AC3E}">
        <p14:creationId xmlns:p14="http://schemas.microsoft.com/office/powerpoint/2010/main" val="5059163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83379" y="260648"/>
            <a:ext cx="8229600" cy="869740"/>
          </a:xfrm>
        </p:spPr>
        <p:txBody>
          <a:bodyPr>
            <a:normAutofit/>
          </a:bodyPr>
          <a:lstStyle/>
          <a:p>
            <a:r>
              <a:rPr lang="ru-RU" sz="3200" dirty="0"/>
              <a:t>Структура доходов в </a:t>
            </a:r>
            <a:r>
              <a:rPr lang="ru-RU" sz="3200" dirty="0" smtClean="0"/>
              <a:t>2020 </a:t>
            </a:r>
            <a:r>
              <a:rPr lang="ru-RU" sz="3200" dirty="0"/>
              <a:t>году</a:t>
            </a:r>
          </a:p>
        </p:txBody>
      </p:sp>
      <p:sp>
        <p:nvSpPr>
          <p:cNvPr id="44" name="Объект 43"/>
          <p:cNvSpPr>
            <a:spLocks noGrp="1"/>
          </p:cNvSpPr>
          <p:nvPr>
            <p:ph idx="1"/>
          </p:nvPr>
        </p:nvSpPr>
        <p:spPr>
          <a:xfrm>
            <a:off x="679729" y="1197492"/>
            <a:ext cx="7636496" cy="4701996"/>
          </a:xfrm>
        </p:spPr>
        <p:txBody>
          <a:bodyPr/>
          <a:lstStyle/>
          <a:p>
            <a:endParaRPr lang="ru-RU" dirty="0"/>
          </a:p>
        </p:txBody>
      </p:sp>
      <p:grpSp>
        <p:nvGrpSpPr>
          <p:cNvPr id="5" name="Group 6"/>
          <p:cNvGrpSpPr>
            <a:grpSpLocks noChangeAspect="1"/>
          </p:cNvGrpSpPr>
          <p:nvPr/>
        </p:nvGrpSpPr>
        <p:grpSpPr bwMode="auto">
          <a:xfrm>
            <a:off x="86047" y="740558"/>
            <a:ext cx="9024265" cy="5208722"/>
            <a:chOff x="-118" y="300"/>
            <a:chExt cx="5989" cy="3226"/>
          </a:xfrm>
        </p:grpSpPr>
        <p:sp>
          <p:nvSpPr>
            <p:cNvPr id="6" name="AutoShape 5"/>
            <p:cNvSpPr>
              <a:spLocks noChangeAspect="1" noChangeArrowheads="1" noTextEdit="1"/>
            </p:cNvSpPr>
            <p:nvPr/>
          </p:nvSpPr>
          <p:spPr bwMode="auto">
            <a:xfrm>
              <a:off x="521" y="300"/>
              <a:ext cx="4718" cy="3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7" name="Rectangle 7"/>
            <p:cNvSpPr>
              <a:spLocks noChangeArrowheads="1"/>
            </p:cNvSpPr>
            <p:nvPr/>
          </p:nvSpPr>
          <p:spPr bwMode="auto">
            <a:xfrm>
              <a:off x="276" y="583"/>
              <a:ext cx="5068" cy="2887"/>
            </a:xfrm>
            <a:prstGeom prst="rect">
              <a:avLst/>
            </a:prstGeom>
            <a:solidFill>
              <a:srgbClr val="FFFFFF"/>
            </a:solidFill>
            <a:ln w="1111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dirty="0"/>
            </a:p>
          </p:txBody>
        </p:sp>
        <p:sp>
          <p:nvSpPr>
            <p:cNvPr id="8" name="Freeform 8"/>
            <p:cNvSpPr>
              <a:spLocks/>
            </p:cNvSpPr>
            <p:nvPr/>
          </p:nvSpPr>
          <p:spPr bwMode="auto">
            <a:xfrm>
              <a:off x="1743" y="1671"/>
              <a:ext cx="969" cy="319"/>
            </a:xfrm>
            <a:custGeom>
              <a:avLst/>
              <a:gdLst>
                <a:gd name="T0" fmla="*/ 969 w 969"/>
                <a:gd name="T1" fmla="*/ 62 h 319"/>
                <a:gd name="T2" fmla="*/ 0 w 969"/>
                <a:gd name="T3" fmla="*/ 0 h 319"/>
                <a:gd name="T4" fmla="*/ 0 w 969"/>
                <a:gd name="T5" fmla="*/ 256 h 319"/>
                <a:gd name="T6" fmla="*/ 969 w 969"/>
                <a:gd name="T7" fmla="*/ 319 h 319"/>
                <a:gd name="T8" fmla="*/ 969 w 969"/>
                <a:gd name="T9" fmla="*/ 62 h 319"/>
              </a:gdLst>
              <a:ahLst/>
              <a:cxnLst>
                <a:cxn ang="0">
                  <a:pos x="T0" y="T1"/>
                </a:cxn>
                <a:cxn ang="0">
                  <a:pos x="T2" y="T3"/>
                </a:cxn>
                <a:cxn ang="0">
                  <a:pos x="T4" y="T5"/>
                </a:cxn>
                <a:cxn ang="0">
                  <a:pos x="T6" y="T7"/>
                </a:cxn>
                <a:cxn ang="0">
                  <a:pos x="T8" y="T9"/>
                </a:cxn>
              </a:cxnLst>
              <a:rect l="0" t="0" r="r" b="b"/>
              <a:pathLst>
                <a:path w="969" h="319">
                  <a:moveTo>
                    <a:pt x="969" y="62"/>
                  </a:moveTo>
                  <a:lnTo>
                    <a:pt x="0" y="0"/>
                  </a:lnTo>
                  <a:lnTo>
                    <a:pt x="0" y="256"/>
                  </a:lnTo>
                  <a:lnTo>
                    <a:pt x="969" y="319"/>
                  </a:lnTo>
                  <a:lnTo>
                    <a:pt x="969" y="62"/>
                  </a:lnTo>
                  <a:close/>
                </a:path>
              </a:pathLst>
            </a:custGeom>
            <a:solidFill>
              <a:srgbClr val="330033"/>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9" name="Freeform 9"/>
            <p:cNvSpPr>
              <a:spLocks/>
            </p:cNvSpPr>
            <p:nvPr/>
          </p:nvSpPr>
          <p:spPr bwMode="auto">
            <a:xfrm>
              <a:off x="1743" y="1496"/>
              <a:ext cx="969" cy="237"/>
            </a:xfrm>
            <a:custGeom>
              <a:avLst/>
              <a:gdLst>
                <a:gd name="T0" fmla="*/ 0 w 969"/>
                <a:gd name="T1" fmla="*/ 175 h 237"/>
                <a:gd name="T2" fmla="*/ 7 w 969"/>
                <a:gd name="T3" fmla="*/ 169 h 237"/>
                <a:gd name="T4" fmla="*/ 14 w 969"/>
                <a:gd name="T5" fmla="*/ 162 h 237"/>
                <a:gd name="T6" fmla="*/ 28 w 969"/>
                <a:gd name="T7" fmla="*/ 156 h 237"/>
                <a:gd name="T8" fmla="*/ 35 w 969"/>
                <a:gd name="T9" fmla="*/ 150 h 237"/>
                <a:gd name="T10" fmla="*/ 42 w 969"/>
                <a:gd name="T11" fmla="*/ 144 h 237"/>
                <a:gd name="T12" fmla="*/ 55 w 969"/>
                <a:gd name="T13" fmla="*/ 137 h 237"/>
                <a:gd name="T14" fmla="*/ 76 w 969"/>
                <a:gd name="T15" fmla="*/ 125 h 237"/>
                <a:gd name="T16" fmla="*/ 83 w 969"/>
                <a:gd name="T17" fmla="*/ 125 h 237"/>
                <a:gd name="T18" fmla="*/ 97 w 969"/>
                <a:gd name="T19" fmla="*/ 119 h 237"/>
                <a:gd name="T20" fmla="*/ 117 w 969"/>
                <a:gd name="T21" fmla="*/ 112 h 237"/>
                <a:gd name="T22" fmla="*/ 124 w 969"/>
                <a:gd name="T23" fmla="*/ 106 h 237"/>
                <a:gd name="T24" fmla="*/ 145 w 969"/>
                <a:gd name="T25" fmla="*/ 100 h 237"/>
                <a:gd name="T26" fmla="*/ 165 w 969"/>
                <a:gd name="T27" fmla="*/ 93 h 237"/>
                <a:gd name="T28" fmla="*/ 179 w 969"/>
                <a:gd name="T29" fmla="*/ 87 h 237"/>
                <a:gd name="T30" fmla="*/ 200 w 969"/>
                <a:gd name="T31" fmla="*/ 81 h 237"/>
                <a:gd name="T32" fmla="*/ 220 w 969"/>
                <a:gd name="T33" fmla="*/ 75 h 237"/>
                <a:gd name="T34" fmla="*/ 234 w 969"/>
                <a:gd name="T35" fmla="*/ 75 h 237"/>
                <a:gd name="T36" fmla="*/ 261 w 969"/>
                <a:gd name="T37" fmla="*/ 68 h 237"/>
                <a:gd name="T38" fmla="*/ 282 w 969"/>
                <a:gd name="T39" fmla="*/ 62 h 237"/>
                <a:gd name="T40" fmla="*/ 296 w 969"/>
                <a:gd name="T41" fmla="*/ 62 h 237"/>
                <a:gd name="T42" fmla="*/ 323 w 969"/>
                <a:gd name="T43" fmla="*/ 56 h 237"/>
                <a:gd name="T44" fmla="*/ 351 w 969"/>
                <a:gd name="T45" fmla="*/ 50 h 237"/>
                <a:gd name="T46" fmla="*/ 364 w 969"/>
                <a:gd name="T47" fmla="*/ 43 h 237"/>
                <a:gd name="T48" fmla="*/ 392 w 969"/>
                <a:gd name="T49" fmla="*/ 43 h 237"/>
                <a:gd name="T50" fmla="*/ 419 w 969"/>
                <a:gd name="T51" fmla="*/ 37 h 237"/>
                <a:gd name="T52" fmla="*/ 440 w 969"/>
                <a:gd name="T53" fmla="*/ 37 h 237"/>
                <a:gd name="T54" fmla="*/ 468 w 969"/>
                <a:gd name="T55" fmla="*/ 31 h 237"/>
                <a:gd name="T56" fmla="*/ 495 w 969"/>
                <a:gd name="T57" fmla="*/ 25 h 237"/>
                <a:gd name="T58" fmla="*/ 516 w 969"/>
                <a:gd name="T59" fmla="*/ 25 h 237"/>
                <a:gd name="T60" fmla="*/ 543 w 969"/>
                <a:gd name="T61" fmla="*/ 18 h 237"/>
                <a:gd name="T62" fmla="*/ 577 w 969"/>
                <a:gd name="T63" fmla="*/ 18 h 237"/>
                <a:gd name="T64" fmla="*/ 591 w 969"/>
                <a:gd name="T65" fmla="*/ 18 h 237"/>
                <a:gd name="T66" fmla="*/ 625 w 969"/>
                <a:gd name="T67" fmla="*/ 12 h 237"/>
                <a:gd name="T68" fmla="*/ 660 w 969"/>
                <a:gd name="T69" fmla="*/ 12 h 237"/>
                <a:gd name="T70" fmla="*/ 674 w 969"/>
                <a:gd name="T71" fmla="*/ 6 h 237"/>
                <a:gd name="T72" fmla="*/ 708 w 969"/>
                <a:gd name="T73" fmla="*/ 6 h 237"/>
                <a:gd name="T74" fmla="*/ 742 w 969"/>
                <a:gd name="T75" fmla="*/ 6 h 237"/>
                <a:gd name="T76" fmla="*/ 763 w 969"/>
                <a:gd name="T77" fmla="*/ 6 h 237"/>
                <a:gd name="T78" fmla="*/ 797 w 969"/>
                <a:gd name="T79" fmla="*/ 0 h 237"/>
                <a:gd name="T80" fmla="*/ 832 w 969"/>
                <a:gd name="T81" fmla="*/ 0 h 237"/>
                <a:gd name="T82" fmla="*/ 845 w 969"/>
                <a:gd name="T83" fmla="*/ 0 h 237"/>
                <a:gd name="T84" fmla="*/ 880 w 969"/>
                <a:gd name="T85" fmla="*/ 0 h 237"/>
                <a:gd name="T86" fmla="*/ 921 w 969"/>
                <a:gd name="T87" fmla="*/ 0 h 237"/>
                <a:gd name="T88" fmla="*/ 935 w 969"/>
                <a:gd name="T89" fmla="*/ 0 h 237"/>
                <a:gd name="T90" fmla="*/ 969 w 969"/>
                <a:gd name="T91" fmla="*/ 0 h 237"/>
                <a:gd name="T92" fmla="*/ 969 w 969"/>
                <a:gd name="T93" fmla="*/ 237 h 237"/>
                <a:gd name="T94" fmla="*/ 0 w 969"/>
                <a:gd name="T95" fmla="*/ 17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69" h="237">
                  <a:moveTo>
                    <a:pt x="0" y="175"/>
                  </a:moveTo>
                  <a:lnTo>
                    <a:pt x="7" y="169"/>
                  </a:lnTo>
                  <a:lnTo>
                    <a:pt x="14" y="162"/>
                  </a:lnTo>
                  <a:lnTo>
                    <a:pt x="28" y="156"/>
                  </a:lnTo>
                  <a:lnTo>
                    <a:pt x="35" y="150"/>
                  </a:lnTo>
                  <a:lnTo>
                    <a:pt x="42" y="144"/>
                  </a:lnTo>
                  <a:lnTo>
                    <a:pt x="55" y="137"/>
                  </a:lnTo>
                  <a:lnTo>
                    <a:pt x="76" y="125"/>
                  </a:lnTo>
                  <a:lnTo>
                    <a:pt x="83" y="125"/>
                  </a:lnTo>
                  <a:lnTo>
                    <a:pt x="97" y="119"/>
                  </a:lnTo>
                  <a:lnTo>
                    <a:pt x="117" y="112"/>
                  </a:lnTo>
                  <a:lnTo>
                    <a:pt x="124" y="106"/>
                  </a:lnTo>
                  <a:lnTo>
                    <a:pt x="145" y="100"/>
                  </a:lnTo>
                  <a:lnTo>
                    <a:pt x="165" y="93"/>
                  </a:lnTo>
                  <a:lnTo>
                    <a:pt x="179" y="87"/>
                  </a:lnTo>
                  <a:lnTo>
                    <a:pt x="200" y="81"/>
                  </a:lnTo>
                  <a:lnTo>
                    <a:pt x="220" y="75"/>
                  </a:lnTo>
                  <a:lnTo>
                    <a:pt x="234" y="75"/>
                  </a:lnTo>
                  <a:lnTo>
                    <a:pt x="261" y="68"/>
                  </a:lnTo>
                  <a:lnTo>
                    <a:pt x="282" y="62"/>
                  </a:lnTo>
                  <a:lnTo>
                    <a:pt x="296" y="62"/>
                  </a:lnTo>
                  <a:lnTo>
                    <a:pt x="323" y="56"/>
                  </a:lnTo>
                  <a:lnTo>
                    <a:pt x="351" y="50"/>
                  </a:lnTo>
                  <a:lnTo>
                    <a:pt x="364" y="43"/>
                  </a:lnTo>
                  <a:lnTo>
                    <a:pt x="392" y="43"/>
                  </a:lnTo>
                  <a:lnTo>
                    <a:pt x="419" y="37"/>
                  </a:lnTo>
                  <a:lnTo>
                    <a:pt x="440" y="37"/>
                  </a:lnTo>
                  <a:lnTo>
                    <a:pt x="468" y="31"/>
                  </a:lnTo>
                  <a:lnTo>
                    <a:pt x="495" y="25"/>
                  </a:lnTo>
                  <a:lnTo>
                    <a:pt x="516" y="25"/>
                  </a:lnTo>
                  <a:lnTo>
                    <a:pt x="543" y="18"/>
                  </a:lnTo>
                  <a:lnTo>
                    <a:pt x="577" y="18"/>
                  </a:lnTo>
                  <a:lnTo>
                    <a:pt x="591" y="18"/>
                  </a:lnTo>
                  <a:lnTo>
                    <a:pt x="625" y="12"/>
                  </a:lnTo>
                  <a:lnTo>
                    <a:pt x="660" y="12"/>
                  </a:lnTo>
                  <a:lnTo>
                    <a:pt x="674" y="6"/>
                  </a:lnTo>
                  <a:lnTo>
                    <a:pt x="708" y="6"/>
                  </a:lnTo>
                  <a:lnTo>
                    <a:pt x="742" y="6"/>
                  </a:lnTo>
                  <a:lnTo>
                    <a:pt x="763" y="6"/>
                  </a:lnTo>
                  <a:lnTo>
                    <a:pt x="797" y="0"/>
                  </a:lnTo>
                  <a:lnTo>
                    <a:pt x="832" y="0"/>
                  </a:lnTo>
                  <a:lnTo>
                    <a:pt x="845" y="0"/>
                  </a:lnTo>
                  <a:lnTo>
                    <a:pt x="880" y="0"/>
                  </a:lnTo>
                  <a:lnTo>
                    <a:pt x="921" y="0"/>
                  </a:lnTo>
                  <a:lnTo>
                    <a:pt x="935" y="0"/>
                  </a:lnTo>
                  <a:lnTo>
                    <a:pt x="969" y="0"/>
                  </a:lnTo>
                  <a:lnTo>
                    <a:pt x="969" y="237"/>
                  </a:lnTo>
                  <a:lnTo>
                    <a:pt x="0" y="175"/>
                  </a:lnTo>
                  <a:close/>
                </a:path>
              </a:pathLst>
            </a:custGeom>
            <a:solidFill>
              <a:srgbClr val="660066"/>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0" name="Freeform 10"/>
            <p:cNvSpPr>
              <a:spLocks/>
            </p:cNvSpPr>
            <p:nvPr/>
          </p:nvSpPr>
          <p:spPr bwMode="auto">
            <a:xfrm>
              <a:off x="1613" y="1758"/>
              <a:ext cx="1003" cy="270"/>
            </a:xfrm>
            <a:custGeom>
              <a:avLst/>
              <a:gdLst>
                <a:gd name="T0" fmla="*/ 1003 w 1003"/>
                <a:gd name="T1" fmla="*/ 13 h 270"/>
                <a:gd name="T2" fmla="*/ 0 w 1003"/>
                <a:gd name="T3" fmla="*/ 0 h 270"/>
                <a:gd name="T4" fmla="*/ 0 w 1003"/>
                <a:gd name="T5" fmla="*/ 257 h 270"/>
                <a:gd name="T6" fmla="*/ 1003 w 1003"/>
                <a:gd name="T7" fmla="*/ 270 h 270"/>
                <a:gd name="T8" fmla="*/ 1003 w 1003"/>
                <a:gd name="T9" fmla="*/ 13 h 270"/>
              </a:gdLst>
              <a:ahLst/>
              <a:cxnLst>
                <a:cxn ang="0">
                  <a:pos x="T0" y="T1"/>
                </a:cxn>
                <a:cxn ang="0">
                  <a:pos x="T2" y="T3"/>
                </a:cxn>
                <a:cxn ang="0">
                  <a:pos x="T4" y="T5"/>
                </a:cxn>
                <a:cxn ang="0">
                  <a:pos x="T6" y="T7"/>
                </a:cxn>
                <a:cxn ang="0">
                  <a:pos x="T8" y="T9"/>
                </a:cxn>
              </a:cxnLst>
              <a:rect l="0" t="0" r="r" b="b"/>
              <a:pathLst>
                <a:path w="1003" h="270">
                  <a:moveTo>
                    <a:pt x="1003" y="13"/>
                  </a:moveTo>
                  <a:lnTo>
                    <a:pt x="0" y="0"/>
                  </a:lnTo>
                  <a:lnTo>
                    <a:pt x="0" y="257"/>
                  </a:lnTo>
                  <a:lnTo>
                    <a:pt x="1003" y="270"/>
                  </a:lnTo>
                  <a:lnTo>
                    <a:pt x="1003" y="13"/>
                  </a:lnTo>
                  <a:close/>
                </a:path>
              </a:pathLst>
            </a:custGeom>
            <a:solidFill>
              <a:srgbClr val="66808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 name="Freeform 11"/>
            <p:cNvSpPr>
              <a:spLocks/>
            </p:cNvSpPr>
            <p:nvPr/>
          </p:nvSpPr>
          <p:spPr bwMode="auto">
            <a:xfrm>
              <a:off x="1613" y="1708"/>
              <a:ext cx="1003" cy="63"/>
            </a:xfrm>
            <a:custGeom>
              <a:avLst/>
              <a:gdLst>
                <a:gd name="T0" fmla="*/ 0 w 1003"/>
                <a:gd name="T1" fmla="*/ 44 h 63"/>
                <a:gd name="T2" fmla="*/ 0 w 1003"/>
                <a:gd name="T3" fmla="*/ 38 h 63"/>
                <a:gd name="T4" fmla="*/ 7 w 1003"/>
                <a:gd name="T5" fmla="*/ 38 h 63"/>
                <a:gd name="T6" fmla="*/ 7 w 1003"/>
                <a:gd name="T7" fmla="*/ 25 h 63"/>
                <a:gd name="T8" fmla="*/ 14 w 1003"/>
                <a:gd name="T9" fmla="*/ 25 h 63"/>
                <a:gd name="T10" fmla="*/ 14 w 1003"/>
                <a:gd name="T11" fmla="*/ 19 h 63"/>
                <a:gd name="T12" fmla="*/ 14 w 1003"/>
                <a:gd name="T13" fmla="*/ 13 h 63"/>
                <a:gd name="T14" fmla="*/ 27 w 1003"/>
                <a:gd name="T15" fmla="*/ 7 h 63"/>
                <a:gd name="T16" fmla="*/ 27 w 1003"/>
                <a:gd name="T17" fmla="*/ 7 h 63"/>
                <a:gd name="T18" fmla="*/ 34 w 1003"/>
                <a:gd name="T19" fmla="*/ 0 h 63"/>
                <a:gd name="T20" fmla="*/ 1003 w 1003"/>
                <a:gd name="T21" fmla="*/ 63 h 63"/>
                <a:gd name="T22" fmla="*/ 0 w 1003"/>
                <a:gd name="T23" fmla="*/ 4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3" h="63">
                  <a:moveTo>
                    <a:pt x="0" y="44"/>
                  </a:moveTo>
                  <a:lnTo>
                    <a:pt x="0" y="38"/>
                  </a:lnTo>
                  <a:lnTo>
                    <a:pt x="7" y="38"/>
                  </a:lnTo>
                  <a:lnTo>
                    <a:pt x="7" y="25"/>
                  </a:lnTo>
                  <a:lnTo>
                    <a:pt x="14" y="25"/>
                  </a:lnTo>
                  <a:lnTo>
                    <a:pt x="14" y="19"/>
                  </a:lnTo>
                  <a:lnTo>
                    <a:pt x="14" y="13"/>
                  </a:lnTo>
                  <a:lnTo>
                    <a:pt x="27" y="7"/>
                  </a:lnTo>
                  <a:lnTo>
                    <a:pt x="27" y="7"/>
                  </a:lnTo>
                  <a:lnTo>
                    <a:pt x="34" y="0"/>
                  </a:lnTo>
                  <a:lnTo>
                    <a:pt x="1003" y="63"/>
                  </a:lnTo>
                  <a:lnTo>
                    <a:pt x="0" y="44"/>
                  </a:lnTo>
                  <a:close/>
                </a:path>
              </a:pathLst>
            </a:custGeom>
            <a:solidFill>
              <a:srgbClr val="CCFFFF"/>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2" name="Freeform 12"/>
            <p:cNvSpPr>
              <a:spLocks/>
            </p:cNvSpPr>
            <p:nvPr/>
          </p:nvSpPr>
          <p:spPr bwMode="auto">
            <a:xfrm>
              <a:off x="1613" y="1790"/>
              <a:ext cx="21" cy="306"/>
            </a:xfrm>
            <a:custGeom>
              <a:avLst/>
              <a:gdLst>
                <a:gd name="T0" fmla="*/ 21 w 21"/>
                <a:gd name="T1" fmla="*/ 50 h 306"/>
                <a:gd name="T2" fmla="*/ 14 w 21"/>
                <a:gd name="T3" fmla="*/ 44 h 306"/>
                <a:gd name="T4" fmla="*/ 14 w 21"/>
                <a:gd name="T5" fmla="*/ 37 h 306"/>
                <a:gd name="T6" fmla="*/ 7 w 21"/>
                <a:gd name="T7" fmla="*/ 31 h 306"/>
                <a:gd name="T8" fmla="*/ 7 w 21"/>
                <a:gd name="T9" fmla="*/ 25 h 306"/>
                <a:gd name="T10" fmla="*/ 0 w 21"/>
                <a:gd name="T11" fmla="*/ 19 h 306"/>
                <a:gd name="T12" fmla="*/ 0 w 21"/>
                <a:gd name="T13" fmla="*/ 12 h 306"/>
                <a:gd name="T14" fmla="*/ 0 w 21"/>
                <a:gd name="T15" fmla="*/ 12 h 306"/>
                <a:gd name="T16" fmla="*/ 0 w 21"/>
                <a:gd name="T17" fmla="*/ 0 h 306"/>
                <a:gd name="T18" fmla="*/ 0 w 21"/>
                <a:gd name="T19" fmla="*/ 0 h 306"/>
                <a:gd name="T20" fmla="*/ 0 w 21"/>
                <a:gd name="T21" fmla="*/ 256 h 306"/>
                <a:gd name="T22" fmla="*/ 0 w 21"/>
                <a:gd name="T23" fmla="*/ 256 h 306"/>
                <a:gd name="T24" fmla="*/ 0 w 21"/>
                <a:gd name="T25" fmla="*/ 269 h 306"/>
                <a:gd name="T26" fmla="*/ 0 w 21"/>
                <a:gd name="T27" fmla="*/ 269 h 306"/>
                <a:gd name="T28" fmla="*/ 0 w 21"/>
                <a:gd name="T29" fmla="*/ 275 h 306"/>
                <a:gd name="T30" fmla="*/ 7 w 21"/>
                <a:gd name="T31" fmla="*/ 281 h 306"/>
                <a:gd name="T32" fmla="*/ 7 w 21"/>
                <a:gd name="T33" fmla="*/ 288 h 306"/>
                <a:gd name="T34" fmla="*/ 14 w 21"/>
                <a:gd name="T35" fmla="*/ 294 h 306"/>
                <a:gd name="T36" fmla="*/ 14 w 21"/>
                <a:gd name="T37" fmla="*/ 300 h 306"/>
                <a:gd name="T38" fmla="*/ 21 w 21"/>
                <a:gd name="T39" fmla="*/ 306 h 306"/>
                <a:gd name="T40" fmla="*/ 21 w 21"/>
                <a:gd name="T41" fmla="*/ 5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306">
                  <a:moveTo>
                    <a:pt x="21" y="50"/>
                  </a:moveTo>
                  <a:lnTo>
                    <a:pt x="14" y="44"/>
                  </a:lnTo>
                  <a:lnTo>
                    <a:pt x="14" y="37"/>
                  </a:lnTo>
                  <a:lnTo>
                    <a:pt x="7" y="31"/>
                  </a:lnTo>
                  <a:lnTo>
                    <a:pt x="7" y="25"/>
                  </a:lnTo>
                  <a:lnTo>
                    <a:pt x="0" y="19"/>
                  </a:lnTo>
                  <a:lnTo>
                    <a:pt x="0" y="12"/>
                  </a:lnTo>
                  <a:lnTo>
                    <a:pt x="0" y="12"/>
                  </a:lnTo>
                  <a:lnTo>
                    <a:pt x="0" y="0"/>
                  </a:lnTo>
                  <a:lnTo>
                    <a:pt x="0" y="0"/>
                  </a:lnTo>
                  <a:lnTo>
                    <a:pt x="0" y="256"/>
                  </a:lnTo>
                  <a:lnTo>
                    <a:pt x="0" y="256"/>
                  </a:lnTo>
                  <a:lnTo>
                    <a:pt x="0" y="269"/>
                  </a:lnTo>
                  <a:lnTo>
                    <a:pt x="0" y="269"/>
                  </a:lnTo>
                  <a:lnTo>
                    <a:pt x="0" y="275"/>
                  </a:lnTo>
                  <a:lnTo>
                    <a:pt x="7" y="281"/>
                  </a:lnTo>
                  <a:lnTo>
                    <a:pt x="7" y="288"/>
                  </a:lnTo>
                  <a:lnTo>
                    <a:pt x="14" y="294"/>
                  </a:lnTo>
                  <a:lnTo>
                    <a:pt x="14" y="300"/>
                  </a:lnTo>
                  <a:lnTo>
                    <a:pt x="21" y="306"/>
                  </a:lnTo>
                  <a:lnTo>
                    <a:pt x="21" y="50"/>
                  </a:lnTo>
                  <a:close/>
                </a:path>
              </a:pathLst>
            </a:custGeom>
            <a:solidFill>
              <a:srgbClr val="808066"/>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3" name="Freeform 13"/>
            <p:cNvSpPr>
              <a:spLocks/>
            </p:cNvSpPr>
            <p:nvPr/>
          </p:nvSpPr>
          <p:spPr bwMode="auto">
            <a:xfrm>
              <a:off x="1634" y="1790"/>
              <a:ext cx="982" cy="306"/>
            </a:xfrm>
            <a:custGeom>
              <a:avLst/>
              <a:gdLst>
                <a:gd name="T0" fmla="*/ 982 w 982"/>
                <a:gd name="T1" fmla="*/ 0 h 306"/>
                <a:gd name="T2" fmla="*/ 0 w 982"/>
                <a:gd name="T3" fmla="*/ 50 h 306"/>
                <a:gd name="T4" fmla="*/ 0 w 982"/>
                <a:gd name="T5" fmla="*/ 306 h 306"/>
                <a:gd name="T6" fmla="*/ 982 w 982"/>
                <a:gd name="T7" fmla="*/ 256 h 306"/>
                <a:gd name="T8" fmla="*/ 982 w 982"/>
                <a:gd name="T9" fmla="*/ 0 h 306"/>
              </a:gdLst>
              <a:ahLst/>
              <a:cxnLst>
                <a:cxn ang="0">
                  <a:pos x="T0" y="T1"/>
                </a:cxn>
                <a:cxn ang="0">
                  <a:pos x="T2" y="T3"/>
                </a:cxn>
                <a:cxn ang="0">
                  <a:pos x="T4" y="T5"/>
                </a:cxn>
                <a:cxn ang="0">
                  <a:pos x="T6" y="T7"/>
                </a:cxn>
                <a:cxn ang="0">
                  <a:pos x="T8" y="T9"/>
                </a:cxn>
              </a:cxnLst>
              <a:rect l="0" t="0" r="r" b="b"/>
              <a:pathLst>
                <a:path w="982" h="306">
                  <a:moveTo>
                    <a:pt x="982" y="0"/>
                  </a:moveTo>
                  <a:lnTo>
                    <a:pt x="0" y="50"/>
                  </a:lnTo>
                  <a:lnTo>
                    <a:pt x="0" y="306"/>
                  </a:lnTo>
                  <a:lnTo>
                    <a:pt x="982" y="256"/>
                  </a:lnTo>
                  <a:lnTo>
                    <a:pt x="982" y="0"/>
                  </a:lnTo>
                  <a:close/>
                </a:path>
              </a:pathLst>
            </a:custGeom>
            <a:solidFill>
              <a:srgbClr val="808066"/>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4" name="Freeform 14"/>
            <p:cNvSpPr>
              <a:spLocks/>
            </p:cNvSpPr>
            <p:nvPr/>
          </p:nvSpPr>
          <p:spPr bwMode="auto">
            <a:xfrm>
              <a:off x="1613" y="1771"/>
              <a:ext cx="1003" cy="69"/>
            </a:xfrm>
            <a:custGeom>
              <a:avLst/>
              <a:gdLst>
                <a:gd name="T0" fmla="*/ 21 w 1003"/>
                <a:gd name="T1" fmla="*/ 69 h 69"/>
                <a:gd name="T2" fmla="*/ 14 w 1003"/>
                <a:gd name="T3" fmla="*/ 63 h 69"/>
                <a:gd name="T4" fmla="*/ 14 w 1003"/>
                <a:gd name="T5" fmla="*/ 56 h 69"/>
                <a:gd name="T6" fmla="*/ 7 w 1003"/>
                <a:gd name="T7" fmla="*/ 50 h 69"/>
                <a:gd name="T8" fmla="*/ 7 w 1003"/>
                <a:gd name="T9" fmla="*/ 44 h 69"/>
                <a:gd name="T10" fmla="*/ 0 w 1003"/>
                <a:gd name="T11" fmla="*/ 38 h 69"/>
                <a:gd name="T12" fmla="*/ 0 w 1003"/>
                <a:gd name="T13" fmla="*/ 31 h 69"/>
                <a:gd name="T14" fmla="*/ 0 w 1003"/>
                <a:gd name="T15" fmla="*/ 31 h 69"/>
                <a:gd name="T16" fmla="*/ 0 w 1003"/>
                <a:gd name="T17" fmla="*/ 19 h 69"/>
                <a:gd name="T18" fmla="*/ 0 w 1003"/>
                <a:gd name="T19" fmla="*/ 19 h 69"/>
                <a:gd name="T20" fmla="*/ 0 w 1003"/>
                <a:gd name="T21" fmla="*/ 13 h 69"/>
                <a:gd name="T22" fmla="*/ 0 w 1003"/>
                <a:gd name="T23" fmla="*/ 6 h 69"/>
                <a:gd name="T24" fmla="*/ 0 w 1003"/>
                <a:gd name="T25" fmla="*/ 0 h 69"/>
                <a:gd name="T26" fmla="*/ 1003 w 1003"/>
                <a:gd name="T27" fmla="*/ 19 h 69"/>
                <a:gd name="T28" fmla="*/ 21 w 1003"/>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3" h="69">
                  <a:moveTo>
                    <a:pt x="21" y="69"/>
                  </a:moveTo>
                  <a:lnTo>
                    <a:pt x="14" y="63"/>
                  </a:lnTo>
                  <a:lnTo>
                    <a:pt x="14" y="56"/>
                  </a:lnTo>
                  <a:lnTo>
                    <a:pt x="7" y="50"/>
                  </a:lnTo>
                  <a:lnTo>
                    <a:pt x="7" y="44"/>
                  </a:lnTo>
                  <a:lnTo>
                    <a:pt x="0" y="38"/>
                  </a:lnTo>
                  <a:lnTo>
                    <a:pt x="0" y="31"/>
                  </a:lnTo>
                  <a:lnTo>
                    <a:pt x="0" y="31"/>
                  </a:lnTo>
                  <a:lnTo>
                    <a:pt x="0" y="19"/>
                  </a:lnTo>
                  <a:lnTo>
                    <a:pt x="0" y="19"/>
                  </a:lnTo>
                  <a:lnTo>
                    <a:pt x="0" y="13"/>
                  </a:lnTo>
                  <a:lnTo>
                    <a:pt x="0" y="6"/>
                  </a:lnTo>
                  <a:lnTo>
                    <a:pt x="0" y="0"/>
                  </a:lnTo>
                  <a:lnTo>
                    <a:pt x="1003" y="19"/>
                  </a:lnTo>
                  <a:lnTo>
                    <a:pt x="21" y="69"/>
                  </a:lnTo>
                  <a:close/>
                </a:path>
              </a:pathLst>
            </a:custGeom>
            <a:solidFill>
              <a:srgbClr val="FFFFCC"/>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5" name="Freeform 15"/>
            <p:cNvSpPr>
              <a:spLocks/>
            </p:cNvSpPr>
            <p:nvPr/>
          </p:nvSpPr>
          <p:spPr bwMode="auto">
            <a:xfrm>
              <a:off x="3742" y="1765"/>
              <a:ext cx="378" cy="438"/>
            </a:xfrm>
            <a:custGeom>
              <a:avLst/>
              <a:gdLst>
                <a:gd name="T0" fmla="*/ 378 w 378"/>
                <a:gd name="T1" fmla="*/ 6 h 438"/>
                <a:gd name="T2" fmla="*/ 371 w 378"/>
                <a:gd name="T3" fmla="*/ 19 h 438"/>
                <a:gd name="T4" fmla="*/ 364 w 378"/>
                <a:gd name="T5" fmla="*/ 31 h 438"/>
                <a:gd name="T6" fmla="*/ 357 w 378"/>
                <a:gd name="T7" fmla="*/ 44 h 438"/>
                <a:gd name="T8" fmla="*/ 344 w 378"/>
                <a:gd name="T9" fmla="*/ 56 h 438"/>
                <a:gd name="T10" fmla="*/ 330 w 378"/>
                <a:gd name="T11" fmla="*/ 69 h 438"/>
                <a:gd name="T12" fmla="*/ 316 w 378"/>
                <a:gd name="T13" fmla="*/ 81 h 438"/>
                <a:gd name="T14" fmla="*/ 296 w 378"/>
                <a:gd name="T15" fmla="*/ 94 h 438"/>
                <a:gd name="T16" fmla="*/ 275 w 378"/>
                <a:gd name="T17" fmla="*/ 100 h 438"/>
                <a:gd name="T18" fmla="*/ 247 w 378"/>
                <a:gd name="T19" fmla="*/ 112 h 438"/>
                <a:gd name="T20" fmla="*/ 220 w 378"/>
                <a:gd name="T21" fmla="*/ 125 h 438"/>
                <a:gd name="T22" fmla="*/ 186 w 378"/>
                <a:gd name="T23" fmla="*/ 137 h 438"/>
                <a:gd name="T24" fmla="*/ 151 w 378"/>
                <a:gd name="T25" fmla="*/ 150 h 438"/>
                <a:gd name="T26" fmla="*/ 117 w 378"/>
                <a:gd name="T27" fmla="*/ 156 h 438"/>
                <a:gd name="T28" fmla="*/ 83 w 378"/>
                <a:gd name="T29" fmla="*/ 169 h 438"/>
                <a:gd name="T30" fmla="*/ 41 w 378"/>
                <a:gd name="T31" fmla="*/ 175 h 438"/>
                <a:gd name="T32" fmla="*/ 0 w 378"/>
                <a:gd name="T33" fmla="*/ 181 h 438"/>
                <a:gd name="T34" fmla="*/ 28 w 378"/>
                <a:gd name="T35" fmla="*/ 432 h 438"/>
                <a:gd name="T36" fmla="*/ 69 w 378"/>
                <a:gd name="T37" fmla="*/ 425 h 438"/>
                <a:gd name="T38" fmla="*/ 103 w 378"/>
                <a:gd name="T39" fmla="*/ 419 h 438"/>
                <a:gd name="T40" fmla="*/ 138 w 378"/>
                <a:gd name="T41" fmla="*/ 407 h 438"/>
                <a:gd name="T42" fmla="*/ 172 w 378"/>
                <a:gd name="T43" fmla="*/ 400 h 438"/>
                <a:gd name="T44" fmla="*/ 206 w 378"/>
                <a:gd name="T45" fmla="*/ 388 h 438"/>
                <a:gd name="T46" fmla="*/ 234 w 378"/>
                <a:gd name="T47" fmla="*/ 375 h 438"/>
                <a:gd name="T48" fmla="*/ 261 w 378"/>
                <a:gd name="T49" fmla="*/ 369 h 438"/>
                <a:gd name="T50" fmla="*/ 282 w 378"/>
                <a:gd name="T51" fmla="*/ 357 h 438"/>
                <a:gd name="T52" fmla="*/ 302 w 378"/>
                <a:gd name="T53" fmla="*/ 344 h 438"/>
                <a:gd name="T54" fmla="*/ 323 w 378"/>
                <a:gd name="T55" fmla="*/ 331 h 438"/>
                <a:gd name="T56" fmla="*/ 344 w 378"/>
                <a:gd name="T57" fmla="*/ 319 h 438"/>
                <a:gd name="T58" fmla="*/ 357 w 378"/>
                <a:gd name="T59" fmla="*/ 306 h 438"/>
                <a:gd name="T60" fmla="*/ 364 w 378"/>
                <a:gd name="T61" fmla="*/ 294 h 438"/>
                <a:gd name="T62" fmla="*/ 371 w 378"/>
                <a:gd name="T63" fmla="*/ 281 h 438"/>
                <a:gd name="T64" fmla="*/ 378 w 378"/>
                <a:gd name="T65" fmla="*/ 269 h 438"/>
                <a:gd name="T66" fmla="*/ 378 w 378"/>
                <a:gd name="T67" fmla="*/ 256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8" h="438">
                  <a:moveTo>
                    <a:pt x="378" y="0"/>
                  </a:moveTo>
                  <a:lnTo>
                    <a:pt x="378" y="6"/>
                  </a:lnTo>
                  <a:lnTo>
                    <a:pt x="378" y="12"/>
                  </a:lnTo>
                  <a:lnTo>
                    <a:pt x="371" y="19"/>
                  </a:lnTo>
                  <a:lnTo>
                    <a:pt x="371" y="25"/>
                  </a:lnTo>
                  <a:lnTo>
                    <a:pt x="364" y="31"/>
                  </a:lnTo>
                  <a:lnTo>
                    <a:pt x="364" y="37"/>
                  </a:lnTo>
                  <a:lnTo>
                    <a:pt x="357" y="44"/>
                  </a:lnTo>
                  <a:lnTo>
                    <a:pt x="357" y="50"/>
                  </a:lnTo>
                  <a:lnTo>
                    <a:pt x="344" y="56"/>
                  </a:lnTo>
                  <a:lnTo>
                    <a:pt x="344" y="62"/>
                  </a:lnTo>
                  <a:lnTo>
                    <a:pt x="330" y="69"/>
                  </a:lnTo>
                  <a:lnTo>
                    <a:pt x="323" y="75"/>
                  </a:lnTo>
                  <a:lnTo>
                    <a:pt x="316" y="81"/>
                  </a:lnTo>
                  <a:lnTo>
                    <a:pt x="302" y="87"/>
                  </a:lnTo>
                  <a:lnTo>
                    <a:pt x="296" y="94"/>
                  </a:lnTo>
                  <a:lnTo>
                    <a:pt x="282" y="100"/>
                  </a:lnTo>
                  <a:lnTo>
                    <a:pt x="275" y="100"/>
                  </a:lnTo>
                  <a:lnTo>
                    <a:pt x="261" y="112"/>
                  </a:lnTo>
                  <a:lnTo>
                    <a:pt x="247" y="112"/>
                  </a:lnTo>
                  <a:lnTo>
                    <a:pt x="234" y="119"/>
                  </a:lnTo>
                  <a:lnTo>
                    <a:pt x="220" y="125"/>
                  </a:lnTo>
                  <a:lnTo>
                    <a:pt x="206" y="131"/>
                  </a:lnTo>
                  <a:lnTo>
                    <a:pt x="186" y="137"/>
                  </a:lnTo>
                  <a:lnTo>
                    <a:pt x="172" y="144"/>
                  </a:lnTo>
                  <a:lnTo>
                    <a:pt x="151" y="150"/>
                  </a:lnTo>
                  <a:lnTo>
                    <a:pt x="138" y="150"/>
                  </a:lnTo>
                  <a:lnTo>
                    <a:pt x="117" y="156"/>
                  </a:lnTo>
                  <a:lnTo>
                    <a:pt x="103" y="162"/>
                  </a:lnTo>
                  <a:lnTo>
                    <a:pt x="83" y="169"/>
                  </a:lnTo>
                  <a:lnTo>
                    <a:pt x="69" y="169"/>
                  </a:lnTo>
                  <a:lnTo>
                    <a:pt x="41" y="175"/>
                  </a:lnTo>
                  <a:lnTo>
                    <a:pt x="28" y="175"/>
                  </a:lnTo>
                  <a:lnTo>
                    <a:pt x="0" y="181"/>
                  </a:lnTo>
                  <a:lnTo>
                    <a:pt x="0" y="438"/>
                  </a:lnTo>
                  <a:lnTo>
                    <a:pt x="28" y="432"/>
                  </a:lnTo>
                  <a:lnTo>
                    <a:pt x="41" y="432"/>
                  </a:lnTo>
                  <a:lnTo>
                    <a:pt x="69" y="425"/>
                  </a:lnTo>
                  <a:lnTo>
                    <a:pt x="83" y="425"/>
                  </a:lnTo>
                  <a:lnTo>
                    <a:pt x="103" y="419"/>
                  </a:lnTo>
                  <a:lnTo>
                    <a:pt x="117" y="413"/>
                  </a:lnTo>
                  <a:lnTo>
                    <a:pt x="138" y="407"/>
                  </a:lnTo>
                  <a:lnTo>
                    <a:pt x="151" y="407"/>
                  </a:lnTo>
                  <a:lnTo>
                    <a:pt x="172" y="400"/>
                  </a:lnTo>
                  <a:lnTo>
                    <a:pt x="186" y="394"/>
                  </a:lnTo>
                  <a:lnTo>
                    <a:pt x="206" y="388"/>
                  </a:lnTo>
                  <a:lnTo>
                    <a:pt x="220" y="382"/>
                  </a:lnTo>
                  <a:lnTo>
                    <a:pt x="234" y="375"/>
                  </a:lnTo>
                  <a:lnTo>
                    <a:pt x="247" y="369"/>
                  </a:lnTo>
                  <a:lnTo>
                    <a:pt x="261" y="369"/>
                  </a:lnTo>
                  <a:lnTo>
                    <a:pt x="275" y="357"/>
                  </a:lnTo>
                  <a:lnTo>
                    <a:pt x="282" y="357"/>
                  </a:lnTo>
                  <a:lnTo>
                    <a:pt x="296" y="350"/>
                  </a:lnTo>
                  <a:lnTo>
                    <a:pt x="302" y="344"/>
                  </a:lnTo>
                  <a:lnTo>
                    <a:pt x="316" y="338"/>
                  </a:lnTo>
                  <a:lnTo>
                    <a:pt x="323" y="331"/>
                  </a:lnTo>
                  <a:lnTo>
                    <a:pt x="330" y="325"/>
                  </a:lnTo>
                  <a:lnTo>
                    <a:pt x="344" y="319"/>
                  </a:lnTo>
                  <a:lnTo>
                    <a:pt x="344" y="313"/>
                  </a:lnTo>
                  <a:lnTo>
                    <a:pt x="357" y="306"/>
                  </a:lnTo>
                  <a:lnTo>
                    <a:pt x="357" y="300"/>
                  </a:lnTo>
                  <a:lnTo>
                    <a:pt x="364" y="294"/>
                  </a:lnTo>
                  <a:lnTo>
                    <a:pt x="364" y="288"/>
                  </a:lnTo>
                  <a:lnTo>
                    <a:pt x="371" y="281"/>
                  </a:lnTo>
                  <a:lnTo>
                    <a:pt x="371" y="275"/>
                  </a:lnTo>
                  <a:lnTo>
                    <a:pt x="378" y="269"/>
                  </a:lnTo>
                  <a:lnTo>
                    <a:pt x="378" y="263"/>
                  </a:lnTo>
                  <a:lnTo>
                    <a:pt x="378" y="256"/>
                  </a:lnTo>
                  <a:lnTo>
                    <a:pt x="378" y="0"/>
                  </a:lnTo>
                  <a:close/>
                </a:path>
              </a:pathLst>
            </a:custGeom>
            <a:solidFill>
              <a:srgbClr val="4D4D8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6" name="Freeform 16"/>
            <p:cNvSpPr>
              <a:spLocks/>
            </p:cNvSpPr>
            <p:nvPr/>
          </p:nvSpPr>
          <p:spPr bwMode="auto">
            <a:xfrm>
              <a:off x="3110" y="1765"/>
              <a:ext cx="632" cy="438"/>
            </a:xfrm>
            <a:custGeom>
              <a:avLst/>
              <a:gdLst>
                <a:gd name="T0" fmla="*/ 0 w 632"/>
                <a:gd name="T1" fmla="*/ 0 h 438"/>
                <a:gd name="T2" fmla="*/ 632 w 632"/>
                <a:gd name="T3" fmla="*/ 181 h 438"/>
                <a:gd name="T4" fmla="*/ 632 w 632"/>
                <a:gd name="T5" fmla="*/ 438 h 438"/>
                <a:gd name="T6" fmla="*/ 0 w 632"/>
                <a:gd name="T7" fmla="*/ 256 h 438"/>
                <a:gd name="T8" fmla="*/ 0 w 632"/>
                <a:gd name="T9" fmla="*/ 0 h 438"/>
              </a:gdLst>
              <a:ahLst/>
              <a:cxnLst>
                <a:cxn ang="0">
                  <a:pos x="T0" y="T1"/>
                </a:cxn>
                <a:cxn ang="0">
                  <a:pos x="T2" y="T3"/>
                </a:cxn>
                <a:cxn ang="0">
                  <a:pos x="T4" y="T5"/>
                </a:cxn>
                <a:cxn ang="0">
                  <a:pos x="T6" y="T7"/>
                </a:cxn>
                <a:cxn ang="0">
                  <a:pos x="T8" y="T9"/>
                </a:cxn>
              </a:cxnLst>
              <a:rect l="0" t="0" r="r" b="b"/>
              <a:pathLst>
                <a:path w="632" h="438">
                  <a:moveTo>
                    <a:pt x="0" y="0"/>
                  </a:moveTo>
                  <a:lnTo>
                    <a:pt x="632" y="181"/>
                  </a:lnTo>
                  <a:lnTo>
                    <a:pt x="632" y="438"/>
                  </a:lnTo>
                  <a:lnTo>
                    <a:pt x="0" y="256"/>
                  </a:lnTo>
                  <a:lnTo>
                    <a:pt x="0" y="0"/>
                  </a:lnTo>
                  <a:close/>
                </a:path>
              </a:pathLst>
            </a:custGeom>
            <a:solidFill>
              <a:srgbClr val="4D4D8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7" name="Freeform 17"/>
            <p:cNvSpPr>
              <a:spLocks/>
            </p:cNvSpPr>
            <p:nvPr/>
          </p:nvSpPr>
          <p:spPr bwMode="auto">
            <a:xfrm>
              <a:off x="3110" y="1527"/>
              <a:ext cx="1010" cy="419"/>
            </a:xfrm>
            <a:custGeom>
              <a:avLst/>
              <a:gdLst>
                <a:gd name="T0" fmla="*/ 35 w 1010"/>
                <a:gd name="T1" fmla="*/ 0 h 419"/>
                <a:gd name="T2" fmla="*/ 90 w 1010"/>
                <a:gd name="T3" fmla="*/ 0 h 419"/>
                <a:gd name="T4" fmla="*/ 145 w 1010"/>
                <a:gd name="T5" fmla="*/ 0 h 419"/>
                <a:gd name="T6" fmla="*/ 193 w 1010"/>
                <a:gd name="T7" fmla="*/ 0 h 419"/>
                <a:gd name="T8" fmla="*/ 261 w 1010"/>
                <a:gd name="T9" fmla="*/ 6 h 419"/>
                <a:gd name="T10" fmla="*/ 316 w 1010"/>
                <a:gd name="T11" fmla="*/ 12 h 419"/>
                <a:gd name="T12" fmla="*/ 364 w 1010"/>
                <a:gd name="T13" fmla="*/ 12 h 419"/>
                <a:gd name="T14" fmla="*/ 412 w 1010"/>
                <a:gd name="T15" fmla="*/ 19 h 419"/>
                <a:gd name="T16" fmla="*/ 474 w 1010"/>
                <a:gd name="T17" fmla="*/ 25 h 419"/>
                <a:gd name="T18" fmla="*/ 522 w 1010"/>
                <a:gd name="T19" fmla="*/ 31 h 419"/>
                <a:gd name="T20" fmla="*/ 564 w 1010"/>
                <a:gd name="T21" fmla="*/ 37 h 419"/>
                <a:gd name="T22" fmla="*/ 605 w 1010"/>
                <a:gd name="T23" fmla="*/ 44 h 419"/>
                <a:gd name="T24" fmla="*/ 660 w 1010"/>
                <a:gd name="T25" fmla="*/ 56 h 419"/>
                <a:gd name="T26" fmla="*/ 701 w 1010"/>
                <a:gd name="T27" fmla="*/ 62 h 419"/>
                <a:gd name="T28" fmla="*/ 735 w 1010"/>
                <a:gd name="T29" fmla="*/ 75 h 419"/>
                <a:gd name="T30" fmla="*/ 770 w 1010"/>
                <a:gd name="T31" fmla="*/ 81 h 419"/>
                <a:gd name="T32" fmla="*/ 804 w 1010"/>
                <a:gd name="T33" fmla="*/ 94 h 419"/>
                <a:gd name="T34" fmla="*/ 845 w 1010"/>
                <a:gd name="T35" fmla="*/ 106 h 419"/>
                <a:gd name="T36" fmla="*/ 873 w 1010"/>
                <a:gd name="T37" fmla="*/ 119 h 419"/>
                <a:gd name="T38" fmla="*/ 900 w 1010"/>
                <a:gd name="T39" fmla="*/ 125 h 419"/>
                <a:gd name="T40" fmla="*/ 921 w 1010"/>
                <a:gd name="T41" fmla="*/ 138 h 419"/>
                <a:gd name="T42" fmla="*/ 948 w 1010"/>
                <a:gd name="T43" fmla="*/ 156 h 419"/>
                <a:gd name="T44" fmla="*/ 962 w 1010"/>
                <a:gd name="T45" fmla="*/ 169 h 419"/>
                <a:gd name="T46" fmla="*/ 976 w 1010"/>
                <a:gd name="T47" fmla="*/ 181 h 419"/>
                <a:gd name="T48" fmla="*/ 989 w 1010"/>
                <a:gd name="T49" fmla="*/ 188 h 419"/>
                <a:gd name="T50" fmla="*/ 1003 w 1010"/>
                <a:gd name="T51" fmla="*/ 206 h 419"/>
                <a:gd name="T52" fmla="*/ 1003 w 1010"/>
                <a:gd name="T53" fmla="*/ 219 h 419"/>
                <a:gd name="T54" fmla="*/ 1010 w 1010"/>
                <a:gd name="T55" fmla="*/ 231 h 419"/>
                <a:gd name="T56" fmla="*/ 1010 w 1010"/>
                <a:gd name="T57" fmla="*/ 244 h 419"/>
                <a:gd name="T58" fmla="*/ 1003 w 1010"/>
                <a:gd name="T59" fmla="*/ 263 h 419"/>
                <a:gd name="T60" fmla="*/ 996 w 1010"/>
                <a:gd name="T61" fmla="*/ 275 h 419"/>
                <a:gd name="T62" fmla="*/ 989 w 1010"/>
                <a:gd name="T63" fmla="*/ 288 h 419"/>
                <a:gd name="T64" fmla="*/ 976 w 1010"/>
                <a:gd name="T65" fmla="*/ 300 h 419"/>
                <a:gd name="T66" fmla="*/ 955 w 1010"/>
                <a:gd name="T67" fmla="*/ 313 h 419"/>
                <a:gd name="T68" fmla="*/ 934 w 1010"/>
                <a:gd name="T69" fmla="*/ 325 h 419"/>
                <a:gd name="T70" fmla="*/ 914 w 1010"/>
                <a:gd name="T71" fmla="*/ 338 h 419"/>
                <a:gd name="T72" fmla="*/ 893 w 1010"/>
                <a:gd name="T73" fmla="*/ 350 h 419"/>
                <a:gd name="T74" fmla="*/ 852 w 1010"/>
                <a:gd name="T75" fmla="*/ 363 h 419"/>
                <a:gd name="T76" fmla="*/ 825 w 1010"/>
                <a:gd name="T77" fmla="*/ 375 h 419"/>
                <a:gd name="T78" fmla="*/ 797 w 1010"/>
                <a:gd name="T79" fmla="*/ 382 h 419"/>
                <a:gd name="T80" fmla="*/ 763 w 1010"/>
                <a:gd name="T81" fmla="*/ 394 h 419"/>
                <a:gd name="T82" fmla="*/ 715 w 1010"/>
                <a:gd name="T83" fmla="*/ 407 h 419"/>
                <a:gd name="T84" fmla="*/ 673 w 1010"/>
                <a:gd name="T85" fmla="*/ 413 h 419"/>
                <a:gd name="T86" fmla="*/ 632 w 1010"/>
                <a:gd name="T87" fmla="*/ 419 h 419"/>
                <a:gd name="T88" fmla="*/ 0 w 1010"/>
                <a:gd name="T89"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0" h="419">
                  <a:moveTo>
                    <a:pt x="0" y="0"/>
                  </a:moveTo>
                  <a:lnTo>
                    <a:pt x="35" y="0"/>
                  </a:lnTo>
                  <a:lnTo>
                    <a:pt x="55" y="0"/>
                  </a:lnTo>
                  <a:lnTo>
                    <a:pt x="90" y="0"/>
                  </a:lnTo>
                  <a:lnTo>
                    <a:pt x="110" y="0"/>
                  </a:lnTo>
                  <a:lnTo>
                    <a:pt x="145" y="0"/>
                  </a:lnTo>
                  <a:lnTo>
                    <a:pt x="179" y="0"/>
                  </a:lnTo>
                  <a:lnTo>
                    <a:pt x="193" y="0"/>
                  </a:lnTo>
                  <a:lnTo>
                    <a:pt x="227" y="6"/>
                  </a:lnTo>
                  <a:lnTo>
                    <a:pt x="261" y="6"/>
                  </a:lnTo>
                  <a:lnTo>
                    <a:pt x="282" y="6"/>
                  </a:lnTo>
                  <a:lnTo>
                    <a:pt x="316" y="12"/>
                  </a:lnTo>
                  <a:lnTo>
                    <a:pt x="330" y="12"/>
                  </a:lnTo>
                  <a:lnTo>
                    <a:pt x="364" y="12"/>
                  </a:lnTo>
                  <a:lnTo>
                    <a:pt x="392" y="19"/>
                  </a:lnTo>
                  <a:lnTo>
                    <a:pt x="412" y="19"/>
                  </a:lnTo>
                  <a:lnTo>
                    <a:pt x="440" y="25"/>
                  </a:lnTo>
                  <a:lnTo>
                    <a:pt x="474" y="25"/>
                  </a:lnTo>
                  <a:lnTo>
                    <a:pt x="488" y="31"/>
                  </a:lnTo>
                  <a:lnTo>
                    <a:pt x="522" y="31"/>
                  </a:lnTo>
                  <a:lnTo>
                    <a:pt x="536" y="37"/>
                  </a:lnTo>
                  <a:lnTo>
                    <a:pt x="564" y="37"/>
                  </a:lnTo>
                  <a:lnTo>
                    <a:pt x="591" y="44"/>
                  </a:lnTo>
                  <a:lnTo>
                    <a:pt x="605" y="44"/>
                  </a:lnTo>
                  <a:lnTo>
                    <a:pt x="632" y="50"/>
                  </a:lnTo>
                  <a:lnTo>
                    <a:pt x="660" y="56"/>
                  </a:lnTo>
                  <a:lnTo>
                    <a:pt x="673" y="62"/>
                  </a:lnTo>
                  <a:lnTo>
                    <a:pt x="701" y="62"/>
                  </a:lnTo>
                  <a:lnTo>
                    <a:pt x="715" y="69"/>
                  </a:lnTo>
                  <a:lnTo>
                    <a:pt x="735" y="75"/>
                  </a:lnTo>
                  <a:lnTo>
                    <a:pt x="763" y="81"/>
                  </a:lnTo>
                  <a:lnTo>
                    <a:pt x="770" y="81"/>
                  </a:lnTo>
                  <a:lnTo>
                    <a:pt x="797" y="88"/>
                  </a:lnTo>
                  <a:lnTo>
                    <a:pt x="804" y="94"/>
                  </a:lnTo>
                  <a:lnTo>
                    <a:pt x="825" y="100"/>
                  </a:lnTo>
                  <a:lnTo>
                    <a:pt x="845" y="106"/>
                  </a:lnTo>
                  <a:lnTo>
                    <a:pt x="852" y="113"/>
                  </a:lnTo>
                  <a:lnTo>
                    <a:pt x="873" y="119"/>
                  </a:lnTo>
                  <a:lnTo>
                    <a:pt x="893" y="125"/>
                  </a:lnTo>
                  <a:lnTo>
                    <a:pt x="900" y="125"/>
                  </a:lnTo>
                  <a:lnTo>
                    <a:pt x="914" y="138"/>
                  </a:lnTo>
                  <a:lnTo>
                    <a:pt x="921" y="138"/>
                  </a:lnTo>
                  <a:lnTo>
                    <a:pt x="934" y="150"/>
                  </a:lnTo>
                  <a:lnTo>
                    <a:pt x="948" y="156"/>
                  </a:lnTo>
                  <a:lnTo>
                    <a:pt x="955" y="156"/>
                  </a:lnTo>
                  <a:lnTo>
                    <a:pt x="962" y="169"/>
                  </a:lnTo>
                  <a:lnTo>
                    <a:pt x="976" y="175"/>
                  </a:lnTo>
                  <a:lnTo>
                    <a:pt x="976" y="181"/>
                  </a:lnTo>
                  <a:lnTo>
                    <a:pt x="989" y="188"/>
                  </a:lnTo>
                  <a:lnTo>
                    <a:pt x="989" y="188"/>
                  </a:lnTo>
                  <a:lnTo>
                    <a:pt x="996" y="200"/>
                  </a:lnTo>
                  <a:lnTo>
                    <a:pt x="1003" y="206"/>
                  </a:lnTo>
                  <a:lnTo>
                    <a:pt x="1003" y="213"/>
                  </a:lnTo>
                  <a:lnTo>
                    <a:pt x="1003" y="219"/>
                  </a:lnTo>
                  <a:lnTo>
                    <a:pt x="1010" y="225"/>
                  </a:lnTo>
                  <a:lnTo>
                    <a:pt x="1010" y="231"/>
                  </a:lnTo>
                  <a:lnTo>
                    <a:pt x="1010" y="238"/>
                  </a:lnTo>
                  <a:lnTo>
                    <a:pt x="1010" y="244"/>
                  </a:lnTo>
                  <a:lnTo>
                    <a:pt x="1003" y="250"/>
                  </a:lnTo>
                  <a:lnTo>
                    <a:pt x="1003" y="263"/>
                  </a:lnTo>
                  <a:lnTo>
                    <a:pt x="1003" y="263"/>
                  </a:lnTo>
                  <a:lnTo>
                    <a:pt x="996" y="275"/>
                  </a:lnTo>
                  <a:lnTo>
                    <a:pt x="996" y="275"/>
                  </a:lnTo>
                  <a:lnTo>
                    <a:pt x="989" y="288"/>
                  </a:lnTo>
                  <a:lnTo>
                    <a:pt x="976" y="294"/>
                  </a:lnTo>
                  <a:lnTo>
                    <a:pt x="976" y="300"/>
                  </a:lnTo>
                  <a:lnTo>
                    <a:pt x="962" y="307"/>
                  </a:lnTo>
                  <a:lnTo>
                    <a:pt x="955" y="313"/>
                  </a:lnTo>
                  <a:lnTo>
                    <a:pt x="948" y="319"/>
                  </a:lnTo>
                  <a:lnTo>
                    <a:pt x="934" y="325"/>
                  </a:lnTo>
                  <a:lnTo>
                    <a:pt x="928" y="332"/>
                  </a:lnTo>
                  <a:lnTo>
                    <a:pt x="914" y="338"/>
                  </a:lnTo>
                  <a:lnTo>
                    <a:pt x="900" y="344"/>
                  </a:lnTo>
                  <a:lnTo>
                    <a:pt x="893" y="350"/>
                  </a:lnTo>
                  <a:lnTo>
                    <a:pt x="873" y="357"/>
                  </a:lnTo>
                  <a:lnTo>
                    <a:pt x="852" y="363"/>
                  </a:lnTo>
                  <a:lnTo>
                    <a:pt x="845" y="363"/>
                  </a:lnTo>
                  <a:lnTo>
                    <a:pt x="825" y="375"/>
                  </a:lnTo>
                  <a:lnTo>
                    <a:pt x="818" y="375"/>
                  </a:lnTo>
                  <a:lnTo>
                    <a:pt x="797" y="382"/>
                  </a:lnTo>
                  <a:lnTo>
                    <a:pt x="770" y="388"/>
                  </a:lnTo>
                  <a:lnTo>
                    <a:pt x="763" y="394"/>
                  </a:lnTo>
                  <a:lnTo>
                    <a:pt x="735" y="400"/>
                  </a:lnTo>
                  <a:lnTo>
                    <a:pt x="715" y="407"/>
                  </a:lnTo>
                  <a:lnTo>
                    <a:pt x="701" y="407"/>
                  </a:lnTo>
                  <a:lnTo>
                    <a:pt x="673" y="413"/>
                  </a:lnTo>
                  <a:lnTo>
                    <a:pt x="660" y="413"/>
                  </a:lnTo>
                  <a:lnTo>
                    <a:pt x="632" y="419"/>
                  </a:lnTo>
                  <a:lnTo>
                    <a:pt x="0" y="238"/>
                  </a:lnTo>
                  <a:lnTo>
                    <a:pt x="0" y="0"/>
                  </a:lnTo>
                  <a:close/>
                </a:path>
              </a:pathLst>
            </a:custGeom>
            <a:solidFill>
              <a:srgbClr val="9999FF"/>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8" name="Freeform 18"/>
            <p:cNvSpPr>
              <a:spLocks/>
            </p:cNvSpPr>
            <p:nvPr/>
          </p:nvSpPr>
          <p:spPr bwMode="auto">
            <a:xfrm>
              <a:off x="1805" y="1890"/>
              <a:ext cx="1614" cy="444"/>
            </a:xfrm>
            <a:custGeom>
              <a:avLst/>
              <a:gdLst>
                <a:gd name="T0" fmla="*/ 1573 w 1614"/>
                <a:gd name="T1" fmla="*/ 138 h 444"/>
                <a:gd name="T2" fmla="*/ 1504 w 1614"/>
                <a:gd name="T3" fmla="*/ 150 h 444"/>
                <a:gd name="T4" fmla="*/ 1422 w 1614"/>
                <a:gd name="T5" fmla="*/ 163 h 444"/>
                <a:gd name="T6" fmla="*/ 1347 w 1614"/>
                <a:gd name="T7" fmla="*/ 169 h 444"/>
                <a:gd name="T8" fmla="*/ 1264 w 1614"/>
                <a:gd name="T9" fmla="*/ 175 h 444"/>
                <a:gd name="T10" fmla="*/ 1175 w 1614"/>
                <a:gd name="T11" fmla="*/ 181 h 444"/>
                <a:gd name="T12" fmla="*/ 1092 w 1614"/>
                <a:gd name="T13" fmla="*/ 188 h 444"/>
                <a:gd name="T14" fmla="*/ 1017 w 1614"/>
                <a:gd name="T15" fmla="*/ 188 h 444"/>
                <a:gd name="T16" fmla="*/ 934 w 1614"/>
                <a:gd name="T17" fmla="*/ 188 h 444"/>
                <a:gd name="T18" fmla="*/ 845 w 1614"/>
                <a:gd name="T19" fmla="*/ 181 h 444"/>
                <a:gd name="T20" fmla="*/ 756 w 1614"/>
                <a:gd name="T21" fmla="*/ 181 h 444"/>
                <a:gd name="T22" fmla="*/ 673 w 1614"/>
                <a:gd name="T23" fmla="*/ 175 h 444"/>
                <a:gd name="T24" fmla="*/ 591 w 1614"/>
                <a:gd name="T25" fmla="*/ 169 h 444"/>
                <a:gd name="T26" fmla="*/ 509 w 1614"/>
                <a:gd name="T27" fmla="*/ 156 h 444"/>
                <a:gd name="T28" fmla="*/ 433 w 1614"/>
                <a:gd name="T29" fmla="*/ 150 h 444"/>
                <a:gd name="T30" fmla="*/ 378 w 1614"/>
                <a:gd name="T31" fmla="*/ 138 h 444"/>
                <a:gd name="T32" fmla="*/ 309 w 1614"/>
                <a:gd name="T33" fmla="*/ 125 h 444"/>
                <a:gd name="T34" fmla="*/ 248 w 1614"/>
                <a:gd name="T35" fmla="*/ 113 h 444"/>
                <a:gd name="T36" fmla="*/ 193 w 1614"/>
                <a:gd name="T37" fmla="*/ 94 h 444"/>
                <a:gd name="T38" fmla="*/ 138 w 1614"/>
                <a:gd name="T39" fmla="*/ 75 h 444"/>
                <a:gd name="T40" fmla="*/ 96 w 1614"/>
                <a:gd name="T41" fmla="*/ 63 h 444"/>
                <a:gd name="T42" fmla="*/ 55 w 1614"/>
                <a:gd name="T43" fmla="*/ 44 h 444"/>
                <a:gd name="T44" fmla="*/ 28 w 1614"/>
                <a:gd name="T45" fmla="*/ 19 h 444"/>
                <a:gd name="T46" fmla="*/ 7 w 1614"/>
                <a:gd name="T47" fmla="*/ 6 h 444"/>
                <a:gd name="T48" fmla="*/ 7 w 1614"/>
                <a:gd name="T49" fmla="*/ 263 h 444"/>
                <a:gd name="T50" fmla="*/ 28 w 1614"/>
                <a:gd name="T51" fmla="*/ 275 h 444"/>
                <a:gd name="T52" fmla="*/ 55 w 1614"/>
                <a:gd name="T53" fmla="*/ 300 h 444"/>
                <a:gd name="T54" fmla="*/ 96 w 1614"/>
                <a:gd name="T55" fmla="*/ 319 h 444"/>
                <a:gd name="T56" fmla="*/ 138 w 1614"/>
                <a:gd name="T57" fmla="*/ 332 h 444"/>
                <a:gd name="T58" fmla="*/ 193 w 1614"/>
                <a:gd name="T59" fmla="*/ 350 h 444"/>
                <a:gd name="T60" fmla="*/ 248 w 1614"/>
                <a:gd name="T61" fmla="*/ 369 h 444"/>
                <a:gd name="T62" fmla="*/ 309 w 1614"/>
                <a:gd name="T63" fmla="*/ 382 h 444"/>
                <a:gd name="T64" fmla="*/ 378 w 1614"/>
                <a:gd name="T65" fmla="*/ 394 h 444"/>
                <a:gd name="T66" fmla="*/ 433 w 1614"/>
                <a:gd name="T67" fmla="*/ 407 h 444"/>
                <a:gd name="T68" fmla="*/ 509 w 1614"/>
                <a:gd name="T69" fmla="*/ 413 h 444"/>
                <a:gd name="T70" fmla="*/ 591 w 1614"/>
                <a:gd name="T71" fmla="*/ 426 h 444"/>
                <a:gd name="T72" fmla="*/ 673 w 1614"/>
                <a:gd name="T73" fmla="*/ 432 h 444"/>
                <a:gd name="T74" fmla="*/ 756 w 1614"/>
                <a:gd name="T75" fmla="*/ 438 h 444"/>
                <a:gd name="T76" fmla="*/ 845 w 1614"/>
                <a:gd name="T77" fmla="*/ 438 h 444"/>
                <a:gd name="T78" fmla="*/ 934 w 1614"/>
                <a:gd name="T79" fmla="*/ 444 h 444"/>
                <a:gd name="T80" fmla="*/ 1017 w 1614"/>
                <a:gd name="T81" fmla="*/ 444 h 444"/>
                <a:gd name="T82" fmla="*/ 1092 w 1614"/>
                <a:gd name="T83" fmla="*/ 444 h 444"/>
                <a:gd name="T84" fmla="*/ 1175 w 1614"/>
                <a:gd name="T85" fmla="*/ 438 h 444"/>
                <a:gd name="T86" fmla="*/ 1264 w 1614"/>
                <a:gd name="T87" fmla="*/ 432 h 444"/>
                <a:gd name="T88" fmla="*/ 1347 w 1614"/>
                <a:gd name="T89" fmla="*/ 426 h 444"/>
                <a:gd name="T90" fmla="*/ 1422 w 1614"/>
                <a:gd name="T91" fmla="*/ 419 h 444"/>
                <a:gd name="T92" fmla="*/ 1504 w 1614"/>
                <a:gd name="T93" fmla="*/ 407 h 444"/>
                <a:gd name="T94" fmla="*/ 1573 w 1614"/>
                <a:gd name="T95" fmla="*/ 394 h 444"/>
                <a:gd name="T96" fmla="*/ 1614 w 1614"/>
                <a:gd name="T97" fmla="*/ 13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14" h="444">
                  <a:moveTo>
                    <a:pt x="1614" y="131"/>
                  </a:moveTo>
                  <a:lnTo>
                    <a:pt x="1587" y="138"/>
                  </a:lnTo>
                  <a:lnTo>
                    <a:pt x="1573" y="138"/>
                  </a:lnTo>
                  <a:lnTo>
                    <a:pt x="1546" y="144"/>
                  </a:lnTo>
                  <a:lnTo>
                    <a:pt x="1518" y="150"/>
                  </a:lnTo>
                  <a:lnTo>
                    <a:pt x="1504" y="150"/>
                  </a:lnTo>
                  <a:lnTo>
                    <a:pt x="1470" y="156"/>
                  </a:lnTo>
                  <a:lnTo>
                    <a:pt x="1456" y="156"/>
                  </a:lnTo>
                  <a:lnTo>
                    <a:pt x="1422" y="163"/>
                  </a:lnTo>
                  <a:lnTo>
                    <a:pt x="1395" y="163"/>
                  </a:lnTo>
                  <a:lnTo>
                    <a:pt x="1374" y="169"/>
                  </a:lnTo>
                  <a:lnTo>
                    <a:pt x="1347" y="169"/>
                  </a:lnTo>
                  <a:lnTo>
                    <a:pt x="1312" y="175"/>
                  </a:lnTo>
                  <a:lnTo>
                    <a:pt x="1298" y="175"/>
                  </a:lnTo>
                  <a:lnTo>
                    <a:pt x="1264" y="175"/>
                  </a:lnTo>
                  <a:lnTo>
                    <a:pt x="1243" y="175"/>
                  </a:lnTo>
                  <a:lnTo>
                    <a:pt x="1209" y="181"/>
                  </a:lnTo>
                  <a:lnTo>
                    <a:pt x="1175" y="181"/>
                  </a:lnTo>
                  <a:lnTo>
                    <a:pt x="1161" y="181"/>
                  </a:lnTo>
                  <a:lnTo>
                    <a:pt x="1127" y="181"/>
                  </a:lnTo>
                  <a:lnTo>
                    <a:pt x="1092" y="188"/>
                  </a:lnTo>
                  <a:lnTo>
                    <a:pt x="1072" y="188"/>
                  </a:lnTo>
                  <a:lnTo>
                    <a:pt x="1037" y="188"/>
                  </a:lnTo>
                  <a:lnTo>
                    <a:pt x="1017" y="188"/>
                  </a:lnTo>
                  <a:lnTo>
                    <a:pt x="982" y="188"/>
                  </a:lnTo>
                  <a:lnTo>
                    <a:pt x="948" y="188"/>
                  </a:lnTo>
                  <a:lnTo>
                    <a:pt x="934" y="188"/>
                  </a:lnTo>
                  <a:lnTo>
                    <a:pt x="893" y="188"/>
                  </a:lnTo>
                  <a:lnTo>
                    <a:pt x="859" y="181"/>
                  </a:lnTo>
                  <a:lnTo>
                    <a:pt x="845" y="181"/>
                  </a:lnTo>
                  <a:lnTo>
                    <a:pt x="811" y="181"/>
                  </a:lnTo>
                  <a:lnTo>
                    <a:pt x="790" y="181"/>
                  </a:lnTo>
                  <a:lnTo>
                    <a:pt x="756" y="181"/>
                  </a:lnTo>
                  <a:lnTo>
                    <a:pt x="721" y="175"/>
                  </a:lnTo>
                  <a:lnTo>
                    <a:pt x="708" y="175"/>
                  </a:lnTo>
                  <a:lnTo>
                    <a:pt x="673" y="175"/>
                  </a:lnTo>
                  <a:lnTo>
                    <a:pt x="639" y="169"/>
                  </a:lnTo>
                  <a:lnTo>
                    <a:pt x="625" y="169"/>
                  </a:lnTo>
                  <a:lnTo>
                    <a:pt x="591" y="169"/>
                  </a:lnTo>
                  <a:lnTo>
                    <a:pt x="577" y="163"/>
                  </a:lnTo>
                  <a:lnTo>
                    <a:pt x="543" y="163"/>
                  </a:lnTo>
                  <a:lnTo>
                    <a:pt x="509" y="156"/>
                  </a:lnTo>
                  <a:lnTo>
                    <a:pt x="495" y="156"/>
                  </a:lnTo>
                  <a:lnTo>
                    <a:pt x="467" y="150"/>
                  </a:lnTo>
                  <a:lnTo>
                    <a:pt x="433" y="150"/>
                  </a:lnTo>
                  <a:lnTo>
                    <a:pt x="419" y="144"/>
                  </a:lnTo>
                  <a:lnTo>
                    <a:pt x="392" y="138"/>
                  </a:lnTo>
                  <a:lnTo>
                    <a:pt x="378" y="138"/>
                  </a:lnTo>
                  <a:lnTo>
                    <a:pt x="351" y="131"/>
                  </a:lnTo>
                  <a:lnTo>
                    <a:pt x="323" y="125"/>
                  </a:lnTo>
                  <a:lnTo>
                    <a:pt x="309" y="125"/>
                  </a:lnTo>
                  <a:lnTo>
                    <a:pt x="282" y="119"/>
                  </a:lnTo>
                  <a:lnTo>
                    <a:pt x="261" y="113"/>
                  </a:lnTo>
                  <a:lnTo>
                    <a:pt x="248" y="113"/>
                  </a:lnTo>
                  <a:lnTo>
                    <a:pt x="227" y="106"/>
                  </a:lnTo>
                  <a:lnTo>
                    <a:pt x="213" y="100"/>
                  </a:lnTo>
                  <a:lnTo>
                    <a:pt x="193" y="94"/>
                  </a:lnTo>
                  <a:lnTo>
                    <a:pt x="172" y="88"/>
                  </a:lnTo>
                  <a:lnTo>
                    <a:pt x="158" y="88"/>
                  </a:lnTo>
                  <a:lnTo>
                    <a:pt x="138" y="75"/>
                  </a:lnTo>
                  <a:lnTo>
                    <a:pt x="124" y="69"/>
                  </a:lnTo>
                  <a:lnTo>
                    <a:pt x="110" y="69"/>
                  </a:lnTo>
                  <a:lnTo>
                    <a:pt x="96" y="63"/>
                  </a:lnTo>
                  <a:lnTo>
                    <a:pt x="90" y="56"/>
                  </a:lnTo>
                  <a:lnTo>
                    <a:pt x="69" y="50"/>
                  </a:lnTo>
                  <a:lnTo>
                    <a:pt x="55" y="44"/>
                  </a:lnTo>
                  <a:lnTo>
                    <a:pt x="48" y="37"/>
                  </a:lnTo>
                  <a:lnTo>
                    <a:pt x="41" y="31"/>
                  </a:lnTo>
                  <a:lnTo>
                    <a:pt x="28" y="19"/>
                  </a:lnTo>
                  <a:lnTo>
                    <a:pt x="21" y="19"/>
                  </a:lnTo>
                  <a:lnTo>
                    <a:pt x="14" y="12"/>
                  </a:lnTo>
                  <a:lnTo>
                    <a:pt x="7" y="6"/>
                  </a:lnTo>
                  <a:lnTo>
                    <a:pt x="0" y="0"/>
                  </a:lnTo>
                  <a:lnTo>
                    <a:pt x="0" y="257"/>
                  </a:lnTo>
                  <a:lnTo>
                    <a:pt x="7" y="263"/>
                  </a:lnTo>
                  <a:lnTo>
                    <a:pt x="14" y="269"/>
                  </a:lnTo>
                  <a:lnTo>
                    <a:pt x="21" y="275"/>
                  </a:lnTo>
                  <a:lnTo>
                    <a:pt x="28" y="275"/>
                  </a:lnTo>
                  <a:lnTo>
                    <a:pt x="41" y="288"/>
                  </a:lnTo>
                  <a:lnTo>
                    <a:pt x="48" y="294"/>
                  </a:lnTo>
                  <a:lnTo>
                    <a:pt x="55" y="300"/>
                  </a:lnTo>
                  <a:lnTo>
                    <a:pt x="69" y="307"/>
                  </a:lnTo>
                  <a:lnTo>
                    <a:pt x="90" y="313"/>
                  </a:lnTo>
                  <a:lnTo>
                    <a:pt x="96" y="319"/>
                  </a:lnTo>
                  <a:lnTo>
                    <a:pt x="110" y="325"/>
                  </a:lnTo>
                  <a:lnTo>
                    <a:pt x="124" y="325"/>
                  </a:lnTo>
                  <a:lnTo>
                    <a:pt x="138" y="332"/>
                  </a:lnTo>
                  <a:lnTo>
                    <a:pt x="158" y="344"/>
                  </a:lnTo>
                  <a:lnTo>
                    <a:pt x="172" y="344"/>
                  </a:lnTo>
                  <a:lnTo>
                    <a:pt x="193" y="350"/>
                  </a:lnTo>
                  <a:lnTo>
                    <a:pt x="213" y="357"/>
                  </a:lnTo>
                  <a:lnTo>
                    <a:pt x="227" y="363"/>
                  </a:lnTo>
                  <a:lnTo>
                    <a:pt x="248" y="369"/>
                  </a:lnTo>
                  <a:lnTo>
                    <a:pt x="261" y="369"/>
                  </a:lnTo>
                  <a:lnTo>
                    <a:pt x="282" y="376"/>
                  </a:lnTo>
                  <a:lnTo>
                    <a:pt x="309" y="382"/>
                  </a:lnTo>
                  <a:lnTo>
                    <a:pt x="323" y="382"/>
                  </a:lnTo>
                  <a:lnTo>
                    <a:pt x="351" y="388"/>
                  </a:lnTo>
                  <a:lnTo>
                    <a:pt x="378" y="394"/>
                  </a:lnTo>
                  <a:lnTo>
                    <a:pt x="392" y="394"/>
                  </a:lnTo>
                  <a:lnTo>
                    <a:pt x="419" y="401"/>
                  </a:lnTo>
                  <a:lnTo>
                    <a:pt x="433" y="407"/>
                  </a:lnTo>
                  <a:lnTo>
                    <a:pt x="467" y="407"/>
                  </a:lnTo>
                  <a:lnTo>
                    <a:pt x="495" y="413"/>
                  </a:lnTo>
                  <a:lnTo>
                    <a:pt x="509" y="413"/>
                  </a:lnTo>
                  <a:lnTo>
                    <a:pt x="543" y="419"/>
                  </a:lnTo>
                  <a:lnTo>
                    <a:pt x="577" y="419"/>
                  </a:lnTo>
                  <a:lnTo>
                    <a:pt x="591" y="426"/>
                  </a:lnTo>
                  <a:lnTo>
                    <a:pt x="625" y="426"/>
                  </a:lnTo>
                  <a:lnTo>
                    <a:pt x="639" y="426"/>
                  </a:lnTo>
                  <a:lnTo>
                    <a:pt x="673" y="432"/>
                  </a:lnTo>
                  <a:lnTo>
                    <a:pt x="708" y="432"/>
                  </a:lnTo>
                  <a:lnTo>
                    <a:pt x="721" y="432"/>
                  </a:lnTo>
                  <a:lnTo>
                    <a:pt x="756" y="438"/>
                  </a:lnTo>
                  <a:lnTo>
                    <a:pt x="790" y="438"/>
                  </a:lnTo>
                  <a:lnTo>
                    <a:pt x="811" y="438"/>
                  </a:lnTo>
                  <a:lnTo>
                    <a:pt x="845" y="438"/>
                  </a:lnTo>
                  <a:lnTo>
                    <a:pt x="859" y="438"/>
                  </a:lnTo>
                  <a:lnTo>
                    <a:pt x="893" y="444"/>
                  </a:lnTo>
                  <a:lnTo>
                    <a:pt x="934" y="444"/>
                  </a:lnTo>
                  <a:lnTo>
                    <a:pt x="948" y="444"/>
                  </a:lnTo>
                  <a:lnTo>
                    <a:pt x="982" y="444"/>
                  </a:lnTo>
                  <a:lnTo>
                    <a:pt x="1017" y="444"/>
                  </a:lnTo>
                  <a:lnTo>
                    <a:pt x="1037" y="444"/>
                  </a:lnTo>
                  <a:lnTo>
                    <a:pt x="1072" y="444"/>
                  </a:lnTo>
                  <a:lnTo>
                    <a:pt x="1092" y="444"/>
                  </a:lnTo>
                  <a:lnTo>
                    <a:pt x="1127" y="438"/>
                  </a:lnTo>
                  <a:lnTo>
                    <a:pt x="1161" y="438"/>
                  </a:lnTo>
                  <a:lnTo>
                    <a:pt x="1175" y="438"/>
                  </a:lnTo>
                  <a:lnTo>
                    <a:pt x="1209" y="438"/>
                  </a:lnTo>
                  <a:lnTo>
                    <a:pt x="1243" y="432"/>
                  </a:lnTo>
                  <a:lnTo>
                    <a:pt x="1264" y="432"/>
                  </a:lnTo>
                  <a:lnTo>
                    <a:pt x="1298" y="432"/>
                  </a:lnTo>
                  <a:lnTo>
                    <a:pt x="1312" y="432"/>
                  </a:lnTo>
                  <a:lnTo>
                    <a:pt x="1347" y="426"/>
                  </a:lnTo>
                  <a:lnTo>
                    <a:pt x="1374" y="426"/>
                  </a:lnTo>
                  <a:lnTo>
                    <a:pt x="1395" y="419"/>
                  </a:lnTo>
                  <a:lnTo>
                    <a:pt x="1422" y="419"/>
                  </a:lnTo>
                  <a:lnTo>
                    <a:pt x="1456" y="413"/>
                  </a:lnTo>
                  <a:lnTo>
                    <a:pt x="1470" y="413"/>
                  </a:lnTo>
                  <a:lnTo>
                    <a:pt x="1504" y="407"/>
                  </a:lnTo>
                  <a:lnTo>
                    <a:pt x="1518" y="407"/>
                  </a:lnTo>
                  <a:lnTo>
                    <a:pt x="1546" y="401"/>
                  </a:lnTo>
                  <a:lnTo>
                    <a:pt x="1573" y="394"/>
                  </a:lnTo>
                  <a:lnTo>
                    <a:pt x="1587" y="394"/>
                  </a:lnTo>
                  <a:lnTo>
                    <a:pt x="1614" y="388"/>
                  </a:lnTo>
                  <a:lnTo>
                    <a:pt x="1614" y="131"/>
                  </a:lnTo>
                  <a:close/>
                </a:path>
              </a:pathLst>
            </a:custGeom>
            <a:solidFill>
              <a:srgbClr val="4D1A33"/>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9" name="Freeform 19"/>
            <p:cNvSpPr>
              <a:spLocks/>
            </p:cNvSpPr>
            <p:nvPr/>
          </p:nvSpPr>
          <p:spPr bwMode="auto">
            <a:xfrm>
              <a:off x="1805" y="1840"/>
              <a:ext cx="1614" cy="238"/>
            </a:xfrm>
            <a:custGeom>
              <a:avLst/>
              <a:gdLst>
                <a:gd name="T0" fmla="*/ 1587 w 1614"/>
                <a:gd name="T1" fmla="*/ 188 h 238"/>
                <a:gd name="T2" fmla="*/ 1546 w 1614"/>
                <a:gd name="T3" fmla="*/ 194 h 238"/>
                <a:gd name="T4" fmla="*/ 1504 w 1614"/>
                <a:gd name="T5" fmla="*/ 200 h 238"/>
                <a:gd name="T6" fmla="*/ 1456 w 1614"/>
                <a:gd name="T7" fmla="*/ 206 h 238"/>
                <a:gd name="T8" fmla="*/ 1395 w 1614"/>
                <a:gd name="T9" fmla="*/ 213 h 238"/>
                <a:gd name="T10" fmla="*/ 1347 w 1614"/>
                <a:gd name="T11" fmla="*/ 219 h 238"/>
                <a:gd name="T12" fmla="*/ 1298 w 1614"/>
                <a:gd name="T13" fmla="*/ 225 h 238"/>
                <a:gd name="T14" fmla="*/ 1243 w 1614"/>
                <a:gd name="T15" fmla="*/ 225 h 238"/>
                <a:gd name="T16" fmla="*/ 1175 w 1614"/>
                <a:gd name="T17" fmla="*/ 231 h 238"/>
                <a:gd name="T18" fmla="*/ 1127 w 1614"/>
                <a:gd name="T19" fmla="*/ 231 h 238"/>
                <a:gd name="T20" fmla="*/ 1072 w 1614"/>
                <a:gd name="T21" fmla="*/ 238 h 238"/>
                <a:gd name="T22" fmla="*/ 1017 w 1614"/>
                <a:gd name="T23" fmla="*/ 238 h 238"/>
                <a:gd name="T24" fmla="*/ 948 w 1614"/>
                <a:gd name="T25" fmla="*/ 238 h 238"/>
                <a:gd name="T26" fmla="*/ 893 w 1614"/>
                <a:gd name="T27" fmla="*/ 238 h 238"/>
                <a:gd name="T28" fmla="*/ 845 w 1614"/>
                <a:gd name="T29" fmla="*/ 231 h 238"/>
                <a:gd name="T30" fmla="*/ 790 w 1614"/>
                <a:gd name="T31" fmla="*/ 231 h 238"/>
                <a:gd name="T32" fmla="*/ 721 w 1614"/>
                <a:gd name="T33" fmla="*/ 225 h 238"/>
                <a:gd name="T34" fmla="*/ 673 w 1614"/>
                <a:gd name="T35" fmla="*/ 225 h 238"/>
                <a:gd name="T36" fmla="*/ 625 w 1614"/>
                <a:gd name="T37" fmla="*/ 219 h 238"/>
                <a:gd name="T38" fmla="*/ 577 w 1614"/>
                <a:gd name="T39" fmla="*/ 213 h 238"/>
                <a:gd name="T40" fmla="*/ 509 w 1614"/>
                <a:gd name="T41" fmla="*/ 206 h 238"/>
                <a:gd name="T42" fmla="*/ 467 w 1614"/>
                <a:gd name="T43" fmla="*/ 200 h 238"/>
                <a:gd name="T44" fmla="*/ 419 w 1614"/>
                <a:gd name="T45" fmla="*/ 194 h 238"/>
                <a:gd name="T46" fmla="*/ 378 w 1614"/>
                <a:gd name="T47" fmla="*/ 188 h 238"/>
                <a:gd name="T48" fmla="*/ 323 w 1614"/>
                <a:gd name="T49" fmla="*/ 175 h 238"/>
                <a:gd name="T50" fmla="*/ 282 w 1614"/>
                <a:gd name="T51" fmla="*/ 169 h 238"/>
                <a:gd name="T52" fmla="*/ 248 w 1614"/>
                <a:gd name="T53" fmla="*/ 163 h 238"/>
                <a:gd name="T54" fmla="*/ 213 w 1614"/>
                <a:gd name="T55" fmla="*/ 150 h 238"/>
                <a:gd name="T56" fmla="*/ 172 w 1614"/>
                <a:gd name="T57" fmla="*/ 138 h 238"/>
                <a:gd name="T58" fmla="*/ 138 w 1614"/>
                <a:gd name="T59" fmla="*/ 125 h 238"/>
                <a:gd name="T60" fmla="*/ 110 w 1614"/>
                <a:gd name="T61" fmla="*/ 119 h 238"/>
                <a:gd name="T62" fmla="*/ 90 w 1614"/>
                <a:gd name="T63" fmla="*/ 106 h 238"/>
                <a:gd name="T64" fmla="*/ 55 w 1614"/>
                <a:gd name="T65" fmla="*/ 94 h 238"/>
                <a:gd name="T66" fmla="*/ 41 w 1614"/>
                <a:gd name="T67" fmla="*/ 81 h 238"/>
                <a:gd name="T68" fmla="*/ 21 w 1614"/>
                <a:gd name="T69" fmla="*/ 69 h 238"/>
                <a:gd name="T70" fmla="*/ 7 w 1614"/>
                <a:gd name="T71" fmla="*/ 56 h 238"/>
                <a:gd name="T72" fmla="*/ 982 w 1614"/>
                <a:gd name="T73"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4" h="238">
                  <a:moveTo>
                    <a:pt x="1614" y="181"/>
                  </a:moveTo>
                  <a:lnTo>
                    <a:pt x="1587" y="188"/>
                  </a:lnTo>
                  <a:lnTo>
                    <a:pt x="1573" y="188"/>
                  </a:lnTo>
                  <a:lnTo>
                    <a:pt x="1546" y="194"/>
                  </a:lnTo>
                  <a:lnTo>
                    <a:pt x="1518" y="200"/>
                  </a:lnTo>
                  <a:lnTo>
                    <a:pt x="1504" y="200"/>
                  </a:lnTo>
                  <a:lnTo>
                    <a:pt x="1470" y="206"/>
                  </a:lnTo>
                  <a:lnTo>
                    <a:pt x="1456" y="206"/>
                  </a:lnTo>
                  <a:lnTo>
                    <a:pt x="1422" y="213"/>
                  </a:lnTo>
                  <a:lnTo>
                    <a:pt x="1395" y="213"/>
                  </a:lnTo>
                  <a:lnTo>
                    <a:pt x="1374" y="219"/>
                  </a:lnTo>
                  <a:lnTo>
                    <a:pt x="1347" y="219"/>
                  </a:lnTo>
                  <a:lnTo>
                    <a:pt x="1312" y="225"/>
                  </a:lnTo>
                  <a:lnTo>
                    <a:pt x="1298" y="225"/>
                  </a:lnTo>
                  <a:lnTo>
                    <a:pt x="1264" y="225"/>
                  </a:lnTo>
                  <a:lnTo>
                    <a:pt x="1243" y="225"/>
                  </a:lnTo>
                  <a:lnTo>
                    <a:pt x="1209" y="231"/>
                  </a:lnTo>
                  <a:lnTo>
                    <a:pt x="1175" y="231"/>
                  </a:lnTo>
                  <a:lnTo>
                    <a:pt x="1161" y="231"/>
                  </a:lnTo>
                  <a:lnTo>
                    <a:pt x="1127" y="231"/>
                  </a:lnTo>
                  <a:lnTo>
                    <a:pt x="1092" y="238"/>
                  </a:lnTo>
                  <a:lnTo>
                    <a:pt x="1072" y="238"/>
                  </a:lnTo>
                  <a:lnTo>
                    <a:pt x="1037" y="238"/>
                  </a:lnTo>
                  <a:lnTo>
                    <a:pt x="1017" y="238"/>
                  </a:lnTo>
                  <a:lnTo>
                    <a:pt x="982" y="238"/>
                  </a:lnTo>
                  <a:lnTo>
                    <a:pt x="948" y="238"/>
                  </a:lnTo>
                  <a:lnTo>
                    <a:pt x="934" y="238"/>
                  </a:lnTo>
                  <a:lnTo>
                    <a:pt x="893" y="238"/>
                  </a:lnTo>
                  <a:lnTo>
                    <a:pt x="859" y="231"/>
                  </a:lnTo>
                  <a:lnTo>
                    <a:pt x="845" y="231"/>
                  </a:lnTo>
                  <a:lnTo>
                    <a:pt x="811" y="231"/>
                  </a:lnTo>
                  <a:lnTo>
                    <a:pt x="790" y="231"/>
                  </a:lnTo>
                  <a:lnTo>
                    <a:pt x="756" y="231"/>
                  </a:lnTo>
                  <a:lnTo>
                    <a:pt x="721" y="225"/>
                  </a:lnTo>
                  <a:lnTo>
                    <a:pt x="708" y="225"/>
                  </a:lnTo>
                  <a:lnTo>
                    <a:pt x="673" y="225"/>
                  </a:lnTo>
                  <a:lnTo>
                    <a:pt x="639" y="219"/>
                  </a:lnTo>
                  <a:lnTo>
                    <a:pt x="625" y="219"/>
                  </a:lnTo>
                  <a:lnTo>
                    <a:pt x="591" y="219"/>
                  </a:lnTo>
                  <a:lnTo>
                    <a:pt x="577" y="213"/>
                  </a:lnTo>
                  <a:lnTo>
                    <a:pt x="543" y="213"/>
                  </a:lnTo>
                  <a:lnTo>
                    <a:pt x="509" y="206"/>
                  </a:lnTo>
                  <a:lnTo>
                    <a:pt x="495" y="206"/>
                  </a:lnTo>
                  <a:lnTo>
                    <a:pt x="467" y="200"/>
                  </a:lnTo>
                  <a:lnTo>
                    <a:pt x="433" y="200"/>
                  </a:lnTo>
                  <a:lnTo>
                    <a:pt x="419" y="194"/>
                  </a:lnTo>
                  <a:lnTo>
                    <a:pt x="392" y="188"/>
                  </a:lnTo>
                  <a:lnTo>
                    <a:pt x="378" y="188"/>
                  </a:lnTo>
                  <a:lnTo>
                    <a:pt x="351" y="181"/>
                  </a:lnTo>
                  <a:lnTo>
                    <a:pt x="323" y="175"/>
                  </a:lnTo>
                  <a:lnTo>
                    <a:pt x="309" y="175"/>
                  </a:lnTo>
                  <a:lnTo>
                    <a:pt x="282" y="169"/>
                  </a:lnTo>
                  <a:lnTo>
                    <a:pt x="261" y="163"/>
                  </a:lnTo>
                  <a:lnTo>
                    <a:pt x="248" y="163"/>
                  </a:lnTo>
                  <a:lnTo>
                    <a:pt x="227" y="156"/>
                  </a:lnTo>
                  <a:lnTo>
                    <a:pt x="213" y="150"/>
                  </a:lnTo>
                  <a:lnTo>
                    <a:pt x="193" y="144"/>
                  </a:lnTo>
                  <a:lnTo>
                    <a:pt x="172" y="138"/>
                  </a:lnTo>
                  <a:lnTo>
                    <a:pt x="158" y="138"/>
                  </a:lnTo>
                  <a:lnTo>
                    <a:pt x="138" y="125"/>
                  </a:lnTo>
                  <a:lnTo>
                    <a:pt x="124" y="119"/>
                  </a:lnTo>
                  <a:lnTo>
                    <a:pt x="110" y="119"/>
                  </a:lnTo>
                  <a:lnTo>
                    <a:pt x="96" y="113"/>
                  </a:lnTo>
                  <a:lnTo>
                    <a:pt x="90" y="106"/>
                  </a:lnTo>
                  <a:lnTo>
                    <a:pt x="69" y="100"/>
                  </a:lnTo>
                  <a:lnTo>
                    <a:pt x="55" y="94"/>
                  </a:lnTo>
                  <a:lnTo>
                    <a:pt x="48" y="87"/>
                  </a:lnTo>
                  <a:lnTo>
                    <a:pt x="41" y="81"/>
                  </a:lnTo>
                  <a:lnTo>
                    <a:pt x="28" y="69"/>
                  </a:lnTo>
                  <a:lnTo>
                    <a:pt x="21" y="69"/>
                  </a:lnTo>
                  <a:lnTo>
                    <a:pt x="14" y="62"/>
                  </a:lnTo>
                  <a:lnTo>
                    <a:pt x="7" y="56"/>
                  </a:lnTo>
                  <a:lnTo>
                    <a:pt x="0" y="50"/>
                  </a:lnTo>
                  <a:lnTo>
                    <a:pt x="982" y="0"/>
                  </a:lnTo>
                  <a:lnTo>
                    <a:pt x="1614" y="181"/>
                  </a:lnTo>
                  <a:close/>
                </a:path>
              </a:pathLst>
            </a:custGeom>
            <a:solidFill>
              <a:srgbClr val="993366"/>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0" name="Rectangle 20"/>
            <p:cNvSpPr>
              <a:spLocks noChangeArrowheads="1"/>
            </p:cNvSpPr>
            <p:nvPr/>
          </p:nvSpPr>
          <p:spPr bwMode="auto">
            <a:xfrm>
              <a:off x="4106" y="1314"/>
              <a:ext cx="127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Налог, взимаемый в связи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Rectangle 21"/>
            <p:cNvSpPr>
              <a:spLocks noChangeArrowheads="1"/>
            </p:cNvSpPr>
            <p:nvPr/>
          </p:nvSpPr>
          <p:spPr bwMode="auto">
            <a:xfrm>
              <a:off x="4347" y="1420"/>
              <a:ext cx="756"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dirty="0" smtClean="0">
                  <a:ln>
                    <a:noFill/>
                  </a:ln>
                  <a:solidFill>
                    <a:srgbClr val="000000"/>
                  </a:solidFill>
                  <a:effectLst/>
                  <a:latin typeface="Arial" pitchFamily="34" charset="0"/>
                  <a:cs typeface="Arial" pitchFamily="34" charset="0"/>
                </a:rPr>
                <a:t>с применением </a:t>
              </a: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 name="Rectangle 22"/>
            <p:cNvSpPr>
              <a:spLocks noChangeArrowheads="1"/>
            </p:cNvSpPr>
            <p:nvPr/>
          </p:nvSpPr>
          <p:spPr bwMode="auto">
            <a:xfrm>
              <a:off x="4202" y="1527"/>
              <a:ext cx="1078"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dirty="0" smtClean="0">
                  <a:ln>
                    <a:noFill/>
                  </a:ln>
                  <a:solidFill>
                    <a:srgbClr val="000000"/>
                  </a:solidFill>
                  <a:effectLst/>
                  <a:latin typeface="Arial" pitchFamily="34" charset="0"/>
                  <a:cs typeface="Arial" pitchFamily="34" charset="0"/>
                </a:rPr>
                <a:t>упрощенной системы </a:t>
              </a: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Rectangle 23"/>
            <p:cNvSpPr>
              <a:spLocks noChangeArrowheads="1"/>
            </p:cNvSpPr>
            <p:nvPr/>
          </p:nvSpPr>
          <p:spPr bwMode="auto">
            <a:xfrm>
              <a:off x="4299" y="1633"/>
              <a:ext cx="85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налогообложения</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4" name="Rectangle 24"/>
            <p:cNvSpPr>
              <a:spLocks noChangeArrowheads="1"/>
            </p:cNvSpPr>
            <p:nvPr/>
          </p:nvSpPr>
          <p:spPr bwMode="auto">
            <a:xfrm>
              <a:off x="4605" y="1740"/>
              <a:ext cx="169" cy="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dirty="0" smtClean="0">
                  <a:ln>
                    <a:noFill/>
                  </a:ln>
                  <a:solidFill>
                    <a:srgbClr val="000000"/>
                  </a:solidFill>
                  <a:effectLst/>
                  <a:latin typeface="Arial" pitchFamily="34" charset="0"/>
                  <a:cs typeface="Arial" pitchFamily="34" charset="0"/>
                </a:rPr>
                <a:t>41%</a:t>
              </a: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5" name="Rectangle 25"/>
            <p:cNvSpPr>
              <a:spLocks noChangeArrowheads="1"/>
            </p:cNvSpPr>
            <p:nvPr/>
          </p:nvSpPr>
          <p:spPr bwMode="auto">
            <a:xfrm>
              <a:off x="1620" y="2347"/>
              <a:ext cx="838"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Единый налог на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Rectangle 26"/>
            <p:cNvSpPr>
              <a:spLocks noChangeArrowheads="1"/>
            </p:cNvSpPr>
            <p:nvPr/>
          </p:nvSpPr>
          <p:spPr bwMode="auto">
            <a:xfrm>
              <a:off x="1524" y="2453"/>
              <a:ext cx="105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вмененный доход для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7" name="Rectangle 27"/>
            <p:cNvSpPr>
              <a:spLocks noChangeArrowheads="1"/>
            </p:cNvSpPr>
            <p:nvPr/>
          </p:nvSpPr>
          <p:spPr bwMode="auto">
            <a:xfrm>
              <a:off x="1606" y="2560"/>
              <a:ext cx="87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отдельных видов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8" name="Rectangle 28"/>
            <p:cNvSpPr>
              <a:spLocks noChangeArrowheads="1"/>
            </p:cNvSpPr>
            <p:nvPr/>
          </p:nvSpPr>
          <p:spPr bwMode="auto">
            <a:xfrm>
              <a:off x="1661" y="2666"/>
              <a:ext cx="728"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деятельности</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9" name="Rectangle 29"/>
            <p:cNvSpPr>
              <a:spLocks noChangeArrowheads="1"/>
            </p:cNvSpPr>
            <p:nvPr/>
          </p:nvSpPr>
          <p:spPr bwMode="auto">
            <a:xfrm>
              <a:off x="1888" y="2773"/>
              <a:ext cx="234"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32%</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Rectangle 30"/>
            <p:cNvSpPr>
              <a:spLocks noChangeArrowheads="1"/>
            </p:cNvSpPr>
            <p:nvPr/>
          </p:nvSpPr>
          <p:spPr bwMode="auto">
            <a:xfrm>
              <a:off x="404" y="1871"/>
              <a:ext cx="127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Налог, взимаемый в связи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1" name="Rectangle 31"/>
            <p:cNvSpPr>
              <a:spLocks noChangeArrowheads="1"/>
            </p:cNvSpPr>
            <p:nvPr/>
          </p:nvSpPr>
          <p:spPr bwMode="auto">
            <a:xfrm>
              <a:off x="390" y="1978"/>
              <a:ext cx="1319"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dirty="0" smtClean="0">
                  <a:ln>
                    <a:noFill/>
                  </a:ln>
                  <a:solidFill>
                    <a:srgbClr val="000000"/>
                  </a:solidFill>
                  <a:effectLst/>
                  <a:latin typeface="Arial" pitchFamily="34" charset="0"/>
                  <a:cs typeface="Arial" pitchFamily="34" charset="0"/>
                </a:rPr>
                <a:t>с применением патентной </a:t>
              </a: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2" name="Rectangle 32"/>
            <p:cNvSpPr>
              <a:spLocks noChangeArrowheads="1"/>
            </p:cNvSpPr>
            <p:nvPr/>
          </p:nvSpPr>
          <p:spPr bwMode="auto">
            <a:xfrm>
              <a:off x="383" y="2084"/>
              <a:ext cx="1298"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системы налогообложения</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3" name="Rectangle 33"/>
            <p:cNvSpPr>
              <a:spLocks noChangeArrowheads="1"/>
            </p:cNvSpPr>
            <p:nvPr/>
          </p:nvSpPr>
          <p:spPr bwMode="auto">
            <a:xfrm>
              <a:off x="899" y="2190"/>
              <a:ext cx="179"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4%</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4" name="Rectangle 34"/>
            <p:cNvSpPr>
              <a:spLocks noChangeArrowheads="1"/>
            </p:cNvSpPr>
            <p:nvPr/>
          </p:nvSpPr>
          <p:spPr bwMode="auto">
            <a:xfrm>
              <a:off x="720" y="1546"/>
              <a:ext cx="94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Штрафы, санкции,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5" name="Rectangle 35"/>
            <p:cNvSpPr>
              <a:spLocks noChangeArrowheads="1"/>
            </p:cNvSpPr>
            <p:nvPr/>
          </p:nvSpPr>
          <p:spPr bwMode="auto">
            <a:xfrm>
              <a:off x="699" y="1652"/>
              <a:ext cx="98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возмещение ущерба</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6" name="Rectangle 36"/>
            <p:cNvSpPr>
              <a:spLocks noChangeArrowheads="1"/>
            </p:cNvSpPr>
            <p:nvPr/>
          </p:nvSpPr>
          <p:spPr bwMode="auto">
            <a:xfrm>
              <a:off x="1063" y="1758"/>
              <a:ext cx="122" cy="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ru-RU" altLang="ru-RU" sz="1000" i="1" dirty="0">
                  <a:solidFill>
                    <a:srgbClr val="000000"/>
                  </a:solidFill>
                </a:rPr>
                <a:t>5</a:t>
              </a:r>
              <a:r>
                <a:rPr kumimoji="0" lang="ru-RU" altLang="ru-RU" sz="1000" b="0" i="1" u="none" strike="noStrike" cap="none" normalizeH="0" baseline="0" dirty="0" smtClean="0">
                  <a:ln>
                    <a:noFill/>
                  </a:ln>
                  <a:solidFill>
                    <a:srgbClr val="000000"/>
                  </a:solidFill>
                  <a:effectLst/>
                  <a:latin typeface="Arial" pitchFamily="34" charset="0"/>
                  <a:cs typeface="Arial" pitchFamily="34" charset="0"/>
                </a:rPr>
                <a:t>%</a:t>
              </a: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7" name="Rectangle 37"/>
            <p:cNvSpPr>
              <a:spLocks noChangeArrowheads="1"/>
            </p:cNvSpPr>
            <p:nvPr/>
          </p:nvSpPr>
          <p:spPr bwMode="auto">
            <a:xfrm>
              <a:off x="1091" y="882"/>
              <a:ext cx="1085"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Субвенции бюджетам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8" name="Rectangle 38"/>
            <p:cNvSpPr>
              <a:spLocks noChangeArrowheads="1"/>
            </p:cNvSpPr>
            <p:nvPr/>
          </p:nvSpPr>
          <p:spPr bwMode="auto">
            <a:xfrm>
              <a:off x="1070" y="989"/>
              <a:ext cx="1113"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субъектов Российской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9" name="Rectangle 39"/>
            <p:cNvSpPr>
              <a:spLocks noChangeArrowheads="1"/>
            </p:cNvSpPr>
            <p:nvPr/>
          </p:nvSpPr>
          <p:spPr bwMode="auto">
            <a:xfrm>
              <a:off x="1290" y="1095"/>
              <a:ext cx="659"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Федерации и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0" name="Rectangle 40"/>
            <p:cNvSpPr>
              <a:spLocks noChangeArrowheads="1"/>
            </p:cNvSpPr>
            <p:nvPr/>
          </p:nvSpPr>
          <p:spPr bwMode="auto">
            <a:xfrm>
              <a:off x="1235" y="1201"/>
              <a:ext cx="783"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муниципальных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1" name="Rectangle 41"/>
            <p:cNvSpPr>
              <a:spLocks noChangeArrowheads="1"/>
            </p:cNvSpPr>
            <p:nvPr/>
          </p:nvSpPr>
          <p:spPr bwMode="auto">
            <a:xfrm>
              <a:off x="1297" y="1308"/>
              <a:ext cx="618"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образований</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2" name="Rectangle 42"/>
            <p:cNvSpPr>
              <a:spLocks noChangeArrowheads="1"/>
            </p:cNvSpPr>
            <p:nvPr/>
          </p:nvSpPr>
          <p:spPr bwMode="auto">
            <a:xfrm>
              <a:off x="1469" y="1414"/>
              <a:ext cx="193" cy="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dirty="0" smtClean="0">
                  <a:ln>
                    <a:noFill/>
                  </a:ln>
                  <a:solidFill>
                    <a:srgbClr val="000000"/>
                  </a:solidFill>
                  <a:effectLst/>
                  <a:latin typeface="Arial" pitchFamily="34" charset="0"/>
                  <a:cs typeface="Arial" pitchFamily="34" charset="0"/>
                </a:rPr>
                <a:t>18 %</a:t>
              </a: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3" name="Rectangle 43"/>
            <p:cNvSpPr>
              <a:spLocks noChangeArrowheads="1"/>
            </p:cNvSpPr>
            <p:nvPr/>
          </p:nvSpPr>
          <p:spPr bwMode="auto">
            <a:xfrm>
              <a:off x="-118" y="404"/>
              <a:ext cx="5989" cy="3076"/>
            </a:xfrm>
            <a:prstGeom prst="rect">
              <a:avLst/>
            </a:prstGeom>
            <a:noFill/>
            <a:ln w="11113">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spTree>
    <p:extLst>
      <p:ext uri="{BB962C8B-B14F-4D97-AF65-F5344CB8AC3E}">
        <p14:creationId xmlns:p14="http://schemas.microsoft.com/office/powerpoint/2010/main" val="4053888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7272807" cy="792088"/>
          </a:xfrm>
        </p:spPr>
        <p:txBody>
          <a:bodyPr>
            <a:noAutofit/>
          </a:bodyPr>
          <a:lstStyle/>
          <a:p>
            <a:r>
              <a:rPr lang="ru-RU" sz="2400" dirty="0"/>
              <a:t>Динамика расходов местного бюджета в </a:t>
            </a:r>
            <a:r>
              <a:rPr lang="ru-RU" sz="2400" dirty="0" smtClean="0"/>
              <a:t>2019 </a:t>
            </a:r>
            <a:r>
              <a:rPr lang="ru-RU" sz="2400" dirty="0" smtClean="0"/>
              <a:t>г. и на плановый </a:t>
            </a:r>
            <a:r>
              <a:rPr lang="ru-RU" sz="2400" dirty="0"/>
              <a:t>период </a:t>
            </a:r>
            <a:r>
              <a:rPr lang="ru-RU" sz="2400" dirty="0" smtClean="0"/>
              <a:t>2020 </a:t>
            </a:r>
            <a:r>
              <a:rPr lang="ru-RU" sz="2400" dirty="0"/>
              <a:t>–</a:t>
            </a:r>
            <a:r>
              <a:rPr lang="ru-RU" sz="2400" dirty="0" smtClean="0"/>
              <a:t>2022 </a:t>
            </a:r>
            <a:r>
              <a:rPr lang="ru-RU" sz="2400" dirty="0"/>
              <a:t>года</a:t>
            </a:r>
          </a:p>
        </p:txBody>
      </p:sp>
      <p:graphicFrame>
        <p:nvGraphicFramePr>
          <p:cNvPr id="4" name="Объект 3"/>
          <p:cNvGraphicFramePr>
            <a:graphicFrameLocks noGrp="1"/>
          </p:cNvGraphicFramePr>
          <p:nvPr>
            <p:ph idx="1"/>
            <p:extLst>
              <p:ext uri="{D42A27DB-BD31-4B8C-83A1-F6EECF244321}">
                <p14:modId xmlns:p14="http://schemas.microsoft.com/office/powerpoint/2010/main" val="503364596"/>
              </p:ext>
            </p:extLst>
          </p:nvPr>
        </p:nvGraphicFramePr>
        <p:xfrm>
          <a:off x="323530" y="908716"/>
          <a:ext cx="7272806" cy="6691529"/>
        </p:xfrm>
        <a:graphic>
          <a:graphicData uri="http://schemas.openxmlformats.org/drawingml/2006/table">
            <a:tbl>
              <a:tblPr firstRow="1" firstCol="1" bandRow="1">
                <a:tableStyleId>{5C22544A-7EE6-4342-B048-85BDC9FD1C3A}</a:tableStyleId>
              </a:tblPr>
              <a:tblGrid>
                <a:gridCol w="3095307">
                  <a:extLst>
                    <a:ext uri="{9D8B030D-6E8A-4147-A177-3AD203B41FA5}">
                      <a16:colId xmlns:a16="http://schemas.microsoft.com/office/drawing/2014/main" val="4204709628"/>
                    </a:ext>
                  </a:extLst>
                </a:gridCol>
                <a:gridCol w="597825">
                  <a:extLst>
                    <a:ext uri="{9D8B030D-6E8A-4147-A177-3AD203B41FA5}">
                      <a16:colId xmlns:a16="http://schemas.microsoft.com/office/drawing/2014/main" val="1709625402"/>
                    </a:ext>
                  </a:extLst>
                </a:gridCol>
                <a:gridCol w="893100">
                  <a:extLst>
                    <a:ext uri="{9D8B030D-6E8A-4147-A177-3AD203B41FA5}">
                      <a16:colId xmlns:a16="http://schemas.microsoft.com/office/drawing/2014/main" val="2573817716"/>
                    </a:ext>
                  </a:extLst>
                </a:gridCol>
                <a:gridCol w="893100">
                  <a:extLst>
                    <a:ext uri="{9D8B030D-6E8A-4147-A177-3AD203B41FA5}">
                      <a16:colId xmlns:a16="http://schemas.microsoft.com/office/drawing/2014/main" val="623902702"/>
                    </a:ext>
                  </a:extLst>
                </a:gridCol>
                <a:gridCol w="900374">
                  <a:extLst>
                    <a:ext uri="{9D8B030D-6E8A-4147-A177-3AD203B41FA5}">
                      <a16:colId xmlns:a16="http://schemas.microsoft.com/office/drawing/2014/main" val="1670148603"/>
                    </a:ext>
                  </a:extLst>
                </a:gridCol>
                <a:gridCol w="893100">
                  <a:extLst>
                    <a:ext uri="{9D8B030D-6E8A-4147-A177-3AD203B41FA5}">
                      <a16:colId xmlns:a16="http://schemas.microsoft.com/office/drawing/2014/main" val="3354191576"/>
                    </a:ext>
                  </a:extLst>
                </a:gridCol>
              </a:tblGrid>
              <a:tr h="280354">
                <a:tc rowSpan="2">
                  <a:txBody>
                    <a:bodyPr/>
                    <a:lstStyle/>
                    <a:p>
                      <a:pPr algn="ctr">
                        <a:spcAft>
                          <a:spcPts val="0"/>
                        </a:spcAft>
                      </a:pPr>
                      <a:r>
                        <a:rPr lang="ru-RU" sz="900" dirty="0">
                          <a:effectLst/>
                        </a:rPr>
                        <a:t>Наименование</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tc rowSpan="2">
                  <a:txBody>
                    <a:bodyPr/>
                    <a:lstStyle/>
                    <a:p>
                      <a:pPr algn="ctr">
                        <a:spcAft>
                          <a:spcPts val="0"/>
                        </a:spcAft>
                      </a:pPr>
                      <a:r>
                        <a:rPr lang="ru-RU" sz="900">
                          <a:effectLst/>
                        </a:rPr>
                        <a:t>Раздел</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rowSpan="2">
                  <a:txBody>
                    <a:bodyPr/>
                    <a:lstStyle/>
                    <a:p>
                      <a:pPr algn="ctr">
                        <a:spcAft>
                          <a:spcPts val="0"/>
                        </a:spcAft>
                      </a:pPr>
                      <a:r>
                        <a:rPr lang="ru-RU" sz="900">
                          <a:effectLst/>
                        </a:rPr>
                        <a:t>Текущий 2019 год</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gridSpan="3">
                  <a:txBody>
                    <a:bodyPr/>
                    <a:lstStyle/>
                    <a:p>
                      <a:pPr algn="ctr">
                        <a:spcAft>
                          <a:spcPts val="0"/>
                        </a:spcAft>
                      </a:pPr>
                      <a:r>
                        <a:rPr lang="ru-RU" sz="900">
                          <a:effectLst/>
                        </a:rPr>
                        <a:t>Плановый период</a:t>
                      </a:r>
                    </a:p>
                    <a:p>
                      <a:pPr algn="ctr">
                        <a:spcAft>
                          <a:spcPts val="0"/>
                        </a:spcAft>
                      </a:pPr>
                      <a:r>
                        <a:rPr lang="ru-RU" sz="900">
                          <a:effectLst/>
                        </a:rPr>
                        <a:t>(тыс. руб.)</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260630406"/>
                  </a:ext>
                </a:extLst>
              </a:tr>
              <a:tr h="14017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spcAft>
                          <a:spcPts val="0"/>
                        </a:spcAft>
                      </a:pPr>
                      <a:r>
                        <a:rPr lang="ru-RU" sz="900">
                          <a:effectLst/>
                        </a:rPr>
                        <a:t>2020 год</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2021 год</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2022 год</a:t>
                      </a:r>
                      <a:endParaRPr lang="ru-RU" sz="9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643164525"/>
                  </a:ext>
                </a:extLst>
              </a:tr>
              <a:tr h="140177">
                <a:tc>
                  <a:txBody>
                    <a:bodyPr/>
                    <a:lstStyle/>
                    <a:p>
                      <a:pPr>
                        <a:spcAft>
                          <a:spcPts val="0"/>
                        </a:spcAft>
                      </a:pPr>
                      <a:r>
                        <a:rPr lang="ru-RU" sz="900" dirty="0">
                          <a:effectLst/>
                        </a:rPr>
                        <a:t>Общегосударственные вопросы</a:t>
                      </a:r>
                      <a:endParaRPr lang="ru-RU" sz="900" dirty="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dirty="0">
                          <a:effectLst/>
                        </a:rPr>
                        <a:t>0100</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31776,5</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28999,6</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28105,8</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29108,8</a:t>
                      </a:r>
                      <a:endParaRPr lang="ru-RU" sz="9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259007249"/>
                  </a:ext>
                </a:extLst>
              </a:tr>
              <a:tr h="420531">
                <a:tc>
                  <a:txBody>
                    <a:bodyPr/>
                    <a:lstStyle/>
                    <a:p>
                      <a:pPr>
                        <a:spcAft>
                          <a:spcPts val="0"/>
                        </a:spcAft>
                      </a:pPr>
                      <a:r>
                        <a:rPr lang="ru-RU" sz="900">
                          <a:effectLst/>
                        </a:rPr>
                        <a:t>Функционирование высшего должностного лица субъекта Российской Федерации и муниципального образования</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0102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1275,7</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1327,8</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1380,4</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1439,5</a:t>
                      </a:r>
                      <a:endParaRPr lang="ru-RU" sz="9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540427593"/>
                  </a:ext>
                </a:extLst>
              </a:tr>
              <a:tr h="560708">
                <a:tc>
                  <a:txBody>
                    <a:bodyPr/>
                    <a:lstStyle/>
                    <a:p>
                      <a:pPr>
                        <a:spcAft>
                          <a:spcPts val="0"/>
                        </a:spcAft>
                      </a:pPr>
                      <a:r>
                        <a:rPr lang="ru-RU" sz="900">
                          <a:effectLst/>
                        </a:rPr>
                        <a:t>Функционирование законодательных (представительных) органов государственной власти и представительных органов муниципальных образований</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0103</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6233,1</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5808,8</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6021,6</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6253,7</a:t>
                      </a:r>
                      <a:endParaRPr lang="ru-RU" sz="9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192300781"/>
                  </a:ext>
                </a:extLst>
              </a:tr>
              <a:tr h="671028">
                <a:tc>
                  <a:txBody>
                    <a:bodyPr/>
                    <a:lstStyle/>
                    <a:p>
                      <a:pPr>
                        <a:spcAft>
                          <a:spcPts val="0"/>
                        </a:spcAft>
                      </a:pPr>
                      <a:r>
                        <a:rPr lang="ru-RU" sz="900">
                          <a:effectLst/>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0104</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16590,1</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20346,7</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19546,9</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20211,7</a:t>
                      </a:r>
                      <a:endParaRPr lang="ru-RU" sz="9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83996689"/>
                  </a:ext>
                </a:extLst>
              </a:tr>
              <a:tr h="274224">
                <a:tc>
                  <a:txBody>
                    <a:bodyPr/>
                    <a:lstStyle/>
                    <a:p>
                      <a:pPr>
                        <a:spcAft>
                          <a:spcPts val="0"/>
                        </a:spcAft>
                      </a:pPr>
                      <a:r>
                        <a:rPr lang="ru-RU" sz="900">
                          <a:effectLst/>
                        </a:rPr>
                        <a:t>Обеспечение проведения выборов и референдумов</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0107</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7468,4</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908,8</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945,2</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983,6</a:t>
                      </a:r>
                      <a:endParaRPr lang="ru-RU" sz="9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872105785"/>
                  </a:ext>
                </a:extLst>
              </a:tr>
              <a:tr h="140177">
                <a:tc>
                  <a:txBody>
                    <a:bodyPr/>
                    <a:lstStyle/>
                    <a:p>
                      <a:pPr>
                        <a:spcAft>
                          <a:spcPts val="0"/>
                        </a:spcAft>
                      </a:pPr>
                      <a:r>
                        <a:rPr lang="ru-RU" sz="900">
                          <a:effectLst/>
                        </a:rPr>
                        <a:t>Резервные фонды</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0111</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102,0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100,0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103,9</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108,1</a:t>
                      </a:r>
                      <a:endParaRPr lang="ru-RU" sz="9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29636180"/>
                  </a:ext>
                </a:extLst>
              </a:tr>
              <a:tr h="140177">
                <a:tc>
                  <a:txBody>
                    <a:bodyPr/>
                    <a:lstStyle/>
                    <a:p>
                      <a:pPr>
                        <a:spcAft>
                          <a:spcPts val="0"/>
                        </a:spcAft>
                      </a:pPr>
                      <a:r>
                        <a:rPr lang="ru-RU" sz="900">
                          <a:effectLst/>
                        </a:rPr>
                        <a:t>Другие общегосударственные вопросы</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0113</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107,2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507,5</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107,8</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112,2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4129529564"/>
                  </a:ext>
                </a:extLst>
              </a:tr>
              <a:tr h="280354">
                <a:tc>
                  <a:txBody>
                    <a:bodyPr/>
                    <a:lstStyle/>
                    <a:p>
                      <a:pPr>
                        <a:spcAft>
                          <a:spcPts val="0"/>
                        </a:spcAft>
                      </a:pPr>
                      <a:r>
                        <a:rPr lang="ru-RU" sz="900">
                          <a:effectLst/>
                        </a:rPr>
                        <a:t>Национальная безопасность и правоохранительная деятельность</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0300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400,0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400,0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415,6</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432,5</a:t>
                      </a:r>
                      <a:endParaRPr lang="ru-RU" sz="9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041535640"/>
                  </a:ext>
                </a:extLst>
              </a:tr>
              <a:tr h="536822">
                <a:tc>
                  <a:txBody>
                    <a:bodyPr/>
                    <a:lstStyle/>
                    <a:p>
                      <a:pPr>
                        <a:spcAft>
                          <a:spcPts val="0"/>
                        </a:spcAft>
                      </a:pPr>
                      <a:r>
                        <a:rPr lang="ru-RU" sz="900">
                          <a:effectLst/>
                        </a:rPr>
                        <a:t>Защита населения и территории от чрезвычайных ситуаций природного и техногенного характера, гражданская оборона</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0309</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400,0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400,0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415,6</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432,5</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2910771707"/>
                  </a:ext>
                </a:extLst>
              </a:tr>
              <a:tr h="140177">
                <a:tc>
                  <a:txBody>
                    <a:bodyPr/>
                    <a:lstStyle/>
                    <a:p>
                      <a:pPr>
                        <a:spcAft>
                          <a:spcPts val="0"/>
                        </a:spcAft>
                      </a:pPr>
                      <a:r>
                        <a:rPr lang="ru-RU" sz="900">
                          <a:effectLst/>
                        </a:rPr>
                        <a:t>Национальная экономика</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0400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569,1</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904,4</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561,2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584,1</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261527810"/>
                  </a:ext>
                </a:extLst>
              </a:tr>
              <a:tr h="140177">
                <a:tc>
                  <a:txBody>
                    <a:bodyPr/>
                    <a:lstStyle/>
                    <a:p>
                      <a:pPr>
                        <a:spcAft>
                          <a:spcPts val="0"/>
                        </a:spcAft>
                      </a:pPr>
                      <a:r>
                        <a:rPr lang="ru-RU" sz="900">
                          <a:effectLst/>
                        </a:rPr>
                        <a:t>Общеэкономические вопросы</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0401</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569,1</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904,4</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561,2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584,1</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166864812"/>
                  </a:ext>
                </a:extLst>
              </a:tr>
              <a:tr h="140177">
                <a:tc>
                  <a:txBody>
                    <a:bodyPr/>
                    <a:lstStyle/>
                    <a:p>
                      <a:pPr>
                        <a:spcAft>
                          <a:spcPts val="0"/>
                        </a:spcAft>
                      </a:pPr>
                      <a:r>
                        <a:rPr lang="ru-RU" sz="900">
                          <a:effectLst/>
                        </a:rPr>
                        <a:t>Жилищно-коммунальное хозяйство</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0500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66948,8</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59563,3</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66442,5</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67286,5</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163407122"/>
                  </a:ext>
                </a:extLst>
              </a:tr>
              <a:tr h="140177">
                <a:tc>
                  <a:txBody>
                    <a:bodyPr/>
                    <a:lstStyle/>
                    <a:p>
                      <a:pPr>
                        <a:spcAft>
                          <a:spcPts val="0"/>
                        </a:spcAft>
                      </a:pPr>
                      <a:r>
                        <a:rPr lang="ru-RU" sz="900">
                          <a:effectLst/>
                        </a:rPr>
                        <a:t>Благоустройство</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0503</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51933,2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44085,4</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50412,9</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50602,9</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550121206"/>
                  </a:ext>
                </a:extLst>
              </a:tr>
              <a:tr h="140177">
                <a:tc>
                  <a:txBody>
                    <a:bodyPr/>
                    <a:lstStyle/>
                    <a:p>
                      <a:pPr>
                        <a:spcAft>
                          <a:spcPts val="0"/>
                        </a:spcAft>
                      </a:pPr>
                      <a:r>
                        <a:rPr lang="ru-RU" sz="900">
                          <a:effectLst/>
                        </a:rPr>
                        <a:t>Другие вопросы в области ЖКХ</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0505</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15015,6</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15477,9</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16029,6</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16683,6</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478841491"/>
                  </a:ext>
                </a:extLst>
              </a:tr>
              <a:tr h="140177">
                <a:tc>
                  <a:txBody>
                    <a:bodyPr/>
                    <a:lstStyle/>
                    <a:p>
                      <a:pPr>
                        <a:spcAft>
                          <a:spcPts val="0"/>
                        </a:spcAft>
                      </a:pPr>
                      <a:r>
                        <a:rPr lang="ru-RU" sz="900">
                          <a:effectLst/>
                        </a:rPr>
                        <a:t>Охрана окружающей среды</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0600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50,0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200,0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50,0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52,0</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308771606"/>
                  </a:ext>
                </a:extLst>
              </a:tr>
              <a:tr h="280354">
                <a:tc>
                  <a:txBody>
                    <a:bodyPr/>
                    <a:lstStyle/>
                    <a:p>
                      <a:pPr>
                        <a:spcAft>
                          <a:spcPts val="0"/>
                        </a:spcAft>
                      </a:pPr>
                      <a:r>
                        <a:rPr lang="ru-RU" sz="900">
                          <a:effectLst/>
                        </a:rPr>
                        <a:t>Другие вопросы в области охраны окружающей среды</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0605</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50,0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200,0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50,0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52,0</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26631227"/>
                  </a:ext>
                </a:extLst>
              </a:tr>
              <a:tr h="140177">
                <a:tc>
                  <a:txBody>
                    <a:bodyPr/>
                    <a:lstStyle/>
                    <a:p>
                      <a:pPr>
                        <a:spcAft>
                          <a:spcPts val="0"/>
                        </a:spcAft>
                      </a:pPr>
                      <a:r>
                        <a:rPr lang="ru-RU" sz="900">
                          <a:effectLst/>
                        </a:rPr>
                        <a:t>Образование</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0700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889,5</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2198,0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2070,1</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2154,6</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46919091"/>
                  </a:ext>
                </a:extLst>
              </a:tr>
              <a:tr h="303260">
                <a:tc>
                  <a:txBody>
                    <a:bodyPr/>
                    <a:lstStyle/>
                    <a:p>
                      <a:pPr>
                        <a:spcAft>
                          <a:spcPts val="0"/>
                        </a:spcAft>
                      </a:pPr>
                      <a:r>
                        <a:rPr lang="ru-RU" sz="900">
                          <a:effectLst/>
                        </a:rPr>
                        <a:t>Профессиональная подготовка, переподготовка и повышение квалификации</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0705</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150,0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253,5</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50,0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52,0</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511234570"/>
                  </a:ext>
                </a:extLst>
              </a:tr>
              <a:tr h="140177">
                <a:tc>
                  <a:txBody>
                    <a:bodyPr/>
                    <a:lstStyle/>
                    <a:p>
                      <a:pPr>
                        <a:spcAft>
                          <a:spcPts val="0"/>
                        </a:spcAft>
                      </a:pPr>
                      <a:r>
                        <a:rPr lang="ru-RU" sz="900">
                          <a:effectLst/>
                        </a:rPr>
                        <a:t>Другие вопросы в области образования</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0709</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739,5</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1944,5</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2020,1</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2102,6</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269329430"/>
                  </a:ext>
                </a:extLst>
              </a:tr>
              <a:tr h="140177">
                <a:tc>
                  <a:txBody>
                    <a:bodyPr/>
                    <a:lstStyle/>
                    <a:p>
                      <a:pPr>
                        <a:spcAft>
                          <a:spcPts val="0"/>
                        </a:spcAft>
                      </a:pPr>
                      <a:r>
                        <a:rPr lang="ru-RU" sz="900">
                          <a:effectLst/>
                        </a:rPr>
                        <a:t>Культура, кинематография</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0800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15860,8</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17723,0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18412,4</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20763,7</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425718787"/>
                  </a:ext>
                </a:extLst>
              </a:tr>
              <a:tr h="140177">
                <a:tc>
                  <a:txBody>
                    <a:bodyPr/>
                    <a:lstStyle/>
                    <a:p>
                      <a:pPr>
                        <a:spcAft>
                          <a:spcPts val="0"/>
                        </a:spcAft>
                      </a:pPr>
                      <a:r>
                        <a:rPr lang="ru-RU" sz="900">
                          <a:effectLst/>
                        </a:rPr>
                        <a:t>Культура</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0801</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15860,8</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17723,0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18412,4</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20763,7</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662642149"/>
                  </a:ext>
                </a:extLst>
              </a:tr>
              <a:tr h="140177">
                <a:tc>
                  <a:txBody>
                    <a:bodyPr/>
                    <a:lstStyle/>
                    <a:p>
                      <a:pPr>
                        <a:spcAft>
                          <a:spcPts val="0"/>
                        </a:spcAft>
                      </a:pPr>
                      <a:r>
                        <a:rPr lang="ru-RU" sz="900">
                          <a:effectLst/>
                        </a:rPr>
                        <a:t>Социальная политика</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1000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22069,7</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21839,2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22688,4</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23614,5</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076442439"/>
                  </a:ext>
                </a:extLst>
              </a:tr>
              <a:tr h="140177">
                <a:tc>
                  <a:txBody>
                    <a:bodyPr/>
                    <a:lstStyle/>
                    <a:p>
                      <a:pPr>
                        <a:spcAft>
                          <a:spcPts val="0"/>
                        </a:spcAft>
                      </a:pPr>
                      <a:r>
                        <a:rPr lang="ru-RU" sz="900">
                          <a:effectLst/>
                        </a:rPr>
                        <a:t>Социальное обеспечение населения</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1003</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810,4</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659,5</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685,2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713,1</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498177702"/>
                  </a:ext>
                </a:extLst>
              </a:tr>
              <a:tr h="140177">
                <a:tc>
                  <a:txBody>
                    <a:bodyPr/>
                    <a:lstStyle/>
                    <a:p>
                      <a:pPr>
                        <a:spcAft>
                          <a:spcPts val="0"/>
                        </a:spcAft>
                      </a:pPr>
                      <a:r>
                        <a:rPr lang="ru-RU" sz="900">
                          <a:effectLst/>
                        </a:rPr>
                        <a:t>Охрана семьи и детства</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1004</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21259,3</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21179,7</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22003,2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22901,4</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263004297"/>
                  </a:ext>
                </a:extLst>
              </a:tr>
              <a:tr h="140177">
                <a:tc>
                  <a:txBody>
                    <a:bodyPr/>
                    <a:lstStyle/>
                    <a:p>
                      <a:pPr>
                        <a:spcAft>
                          <a:spcPts val="0"/>
                        </a:spcAft>
                      </a:pPr>
                      <a:r>
                        <a:rPr lang="ru-RU" sz="900">
                          <a:effectLst/>
                        </a:rPr>
                        <a:t>Физическая культура и спорт</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1100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985,2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1255,7</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1304,5</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1357,8</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230610979"/>
                  </a:ext>
                </a:extLst>
              </a:tr>
              <a:tr h="140177">
                <a:tc>
                  <a:txBody>
                    <a:bodyPr/>
                    <a:lstStyle/>
                    <a:p>
                      <a:pPr>
                        <a:spcAft>
                          <a:spcPts val="0"/>
                        </a:spcAft>
                      </a:pPr>
                      <a:r>
                        <a:rPr lang="ru-RU" sz="900">
                          <a:effectLst/>
                        </a:rPr>
                        <a:t>Массовый спорт</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1102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985,2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1255,7</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1304,5</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1357,8</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586853254"/>
                  </a:ext>
                </a:extLst>
              </a:tr>
              <a:tr h="140177">
                <a:tc>
                  <a:txBody>
                    <a:bodyPr/>
                    <a:lstStyle/>
                    <a:p>
                      <a:pPr>
                        <a:spcAft>
                          <a:spcPts val="0"/>
                        </a:spcAft>
                      </a:pPr>
                      <a:r>
                        <a:rPr lang="ru-RU" sz="900">
                          <a:effectLst/>
                        </a:rPr>
                        <a:t>Средства массовой информации</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1200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2217,0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2232,2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2319,0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2413,6</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381090095"/>
                  </a:ext>
                </a:extLst>
              </a:tr>
              <a:tr h="140177">
                <a:tc>
                  <a:txBody>
                    <a:bodyPr/>
                    <a:lstStyle/>
                    <a:p>
                      <a:pPr>
                        <a:spcAft>
                          <a:spcPts val="0"/>
                        </a:spcAft>
                      </a:pPr>
                      <a:r>
                        <a:rPr lang="ru-RU" sz="900">
                          <a:effectLst/>
                        </a:rPr>
                        <a:t>Периодическая печать и издательства</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1202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2217,0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2232,2</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2319,0</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2413,6</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2834500482"/>
                  </a:ext>
                </a:extLst>
              </a:tr>
              <a:tr h="140177">
                <a:tc>
                  <a:txBody>
                    <a:bodyPr/>
                    <a:lstStyle/>
                    <a:p>
                      <a:pPr>
                        <a:spcAft>
                          <a:spcPts val="0"/>
                        </a:spcAft>
                      </a:pPr>
                      <a:r>
                        <a:rPr lang="ru-RU" sz="900">
                          <a:effectLst/>
                        </a:rPr>
                        <a:t> Итого:</a:t>
                      </a:r>
                      <a:endParaRPr lang="ru-RU" sz="9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900">
                          <a:effectLst/>
                        </a:rPr>
                        <a:t> </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141766,6</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135315,4</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a:effectLst/>
                        </a:rPr>
                        <a:t>142369,6</a:t>
                      </a:r>
                      <a:endParaRPr lang="ru-RU" sz="9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900" dirty="0">
                          <a:effectLst/>
                        </a:rPr>
                        <a:t>147768,1</a:t>
                      </a:r>
                      <a:endParaRPr lang="ru-RU" sz="9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016633817"/>
                  </a:ext>
                </a:extLst>
              </a:tr>
            </a:tbl>
          </a:graphicData>
        </a:graphic>
      </p:graphicFrame>
    </p:spTree>
    <p:extLst>
      <p:ext uri="{BB962C8B-B14F-4D97-AF65-F5344CB8AC3E}">
        <p14:creationId xmlns:p14="http://schemas.microsoft.com/office/powerpoint/2010/main" val="38416008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99" y="116632"/>
            <a:ext cx="6347713" cy="1813768"/>
          </a:xfrm>
        </p:spPr>
        <p:txBody>
          <a:bodyPr>
            <a:normAutofit/>
          </a:bodyPr>
          <a:lstStyle/>
          <a:p>
            <a:pPr algn="just"/>
            <a:r>
              <a:rPr lang="ru-RU" sz="1800" dirty="0"/>
              <a:t>Для реализации вопросов местного значения в </a:t>
            </a:r>
            <a:r>
              <a:rPr lang="ru-RU" sz="1800" dirty="0" smtClean="0"/>
              <a:t>2020 </a:t>
            </a:r>
            <a:r>
              <a:rPr lang="ru-RU" sz="1800" dirty="0"/>
              <a:t>году разработано и утверждено </a:t>
            </a:r>
            <a:r>
              <a:rPr lang="ru-RU" sz="1800" dirty="0" smtClean="0"/>
              <a:t>15 </a:t>
            </a:r>
            <a:r>
              <a:rPr lang="ru-RU" sz="1800" dirty="0"/>
              <a:t>ведомственных целевых </a:t>
            </a:r>
            <a:r>
              <a:rPr lang="ru-RU" sz="1800" dirty="0" smtClean="0"/>
              <a:t>программ, а именно:</a:t>
            </a:r>
            <a:endParaRPr lang="ru-RU" sz="1800"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628664963"/>
              </p:ext>
            </p:extLst>
          </p:nvPr>
        </p:nvGraphicFramePr>
        <p:xfrm>
          <a:off x="683568" y="980732"/>
          <a:ext cx="8208912" cy="6413818"/>
        </p:xfrm>
        <a:graphic>
          <a:graphicData uri="http://schemas.openxmlformats.org/drawingml/2006/table">
            <a:tbl>
              <a:tblPr>
                <a:tableStyleId>{5C22544A-7EE6-4342-B048-85BDC9FD1C3A}</a:tableStyleId>
              </a:tblPr>
              <a:tblGrid>
                <a:gridCol w="464976">
                  <a:extLst>
                    <a:ext uri="{9D8B030D-6E8A-4147-A177-3AD203B41FA5}">
                      <a16:colId xmlns:a16="http://schemas.microsoft.com/office/drawing/2014/main" val="20000"/>
                    </a:ext>
                  </a:extLst>
                </a:gridCol>
                <a:gridCol w="6444260">
                  <a:extLst>
                    <a:ext uri="{9D8B030D-6E8A-4147-A177-3AD203B41FA5}">
                      <a16:colId xmlns:a16="http://schemas.microsoft.com/office/drawing/2014/main" val="20001"/>
                    </a:ext>
                  </a:extLst>
                </a:gridCol>
                <a:gridCol w="1299676">
                  <a:extLst>
                    <a:ext uri="{9D8B030D-6E8A-4147-A177-3AD203B41FA5}">
                      <a16:colId xmlns:a16="http://schemas.microsoft.com/office/drawing/2014/main" val="20002"/>
                    </a:ext>
                  </a:extLst>
                </a:gridCol>
              </a:tblGrid>
              <a:tr h="343769">
                <a:tc>
                  <a:txBody>
                    <a:bodyPr/>
                    <a:lstStyle/>
                    <a:p>
                      <a:pPr algn="l" fontAlgn="b"/>
                      <a:r>
                        <a:rPr lang="ru-RU" sz="600" u="none" strike="noStrike" dirty="0">
                          <a:effectLst/>
                        </a:rPr>
                        <a:t> </a:t>
                      </a:r>
                      <a:endParaRPr lang="ru-RU" sz="600" b="0" i="0" u="none" strike="noStrike" dirty="0">
                        <a:solidFill>
                          <a:srgbClr val="000000"/>
                        </a:solidFill>
                        <a:effectLst/>
                        <a:latin typeface="Calibri"/>
                      </a:endParaRPr>
                    </a:p>
                  </a:txBody>
                  <a:tcPr marL="5700" marR="5700" marT="5700" marB="0" anchor="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ru-RU" sz="1050" b="1" u="none" strike="noStrike" dirty="0">
                          <a:effectLst/>
                        </a:rPr>
                        <a:t>Наименование программы</a:t>
                      </a:r>
                      <a:endParaRPr lang="ru-RU" sz="105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ru-RU" sz="1050" b="1" u="none" strike="noStrike" dirty="0">
                          <a:effectLst/>
                        </a:rPr>
                        <a:t>Финансирование в </a:t>
                      </a:r>
                      <a:r>
                        <a:rPr lang="ru-RU" sz="1050" b="1" u="none" strike="noStrike" dirty="0" smtClean="0">
                          <a:effectLst/>
                        </a:rPr>
                        <a:t>2020 </a:t>
                      </a:r>
                      <a:r>
                        <a:rPr lang="ru-RU" sz="1050" b="1" u="none" strike="noStrike" dirty="0">
                          <a:effectLst/>
                        </a:rPr>
                        <a:t>году</a:t>
                      </a:r>
                      <a:endParaRPr lang="ru-RU" sz="105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0"/>
                  </a:ext>
                </a:extLst>
              </a:tr>
              <a:tr h="440270">
                <a:tc>
                  <a:txBody>
                    <a:bodyPr/>
                    <a:lstStyle/>
                    <a:p>
                      <a:pPr algn="ctr" fontAlgn="t"/>
                      <a:r>
                        <a:rPr lang="ru-RU" sz="1000" b="1" u="none" strike="noStrike" dirty="0">
                          <a:effectLst/>
                        </a:rPr>
                        <a:t>1</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Проведение подготовки и обучения неработающего населения способам защиты и действиям в чрезвычайных ситуациях, а также способам защиты от опасностей, возникающих при ведении военных действий или вследствие этих действий в </a:t>
                      </a:r>
                      <a:r>
                        <a:rPr lang="ru-RU" sz="900" u="none" strike="noStrike" dirty="0" smtClean="0">
                          <a:effectLst/>
                        </a:rPr>
                        <a:t>2020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a:effectLst/>
                        </a:rPr>
                        <a:t>400,0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1"/>
                  </a:ext>
                </a:extLst>
              </a:tr>
              <a:tr h="224069">
                <a:tc>
                  <a:txBody>
                    <a:bodyPr/>
                    <a:lstStyle/>
                    <a:p>
                      <a:pPr algn="ctr" fontAlgn="t"/>
                      <a:r>
                        <a:rPr lang="ru-RU" sz="1000" b="1" i="0" u="none" strike="noStrike" dirty="0" smtClean="0">
                          <a:solidFill>
                            <a:srgbClr val="000000"/>
                          </a:solidFill>
                          <a:effectLst/>
                          <a:latin typeface="Calibri"/>
                        </a:rPr>
                        <a:t>2</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b="0" i="0" u="none" strike="noStrike" dirty="0" smtClean="0">
                          <a:solidFill>
                            <a:srgbClr val="000000"/>
                          </a:solidFill>
                          <a:effectLst/>
                          <a:latin typeface="Calibri"/>
                        </a:rPr>
                        <a:t>Формирование архивных</a:t>
                      </a:r>
                      <a:r>
                        <a:rPr lang="ru-RU" sz="900" b="0" i="0" u="none" strike="noStrike" baseline="0" dirty="0" smtClean="0">
                          <a:solidFill>
                            <a:srgbClr val="000000"/>
                          </a:solidFill>
                          <a:effectLst/>
                          <a:latin typeface="Calibri"/>
                        </a:rPr>
                        <a:t> фондов в 2020 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160,0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55986500"/>
                  </a:ext>
                </a:extLst>
              </a:tr>
              <a:tr h="512101">
                <a:tc>
                  <a:txBody>
                    <a:bodyPr/>
                    <a:lstStyle/>
                    <a:p>
                      <a:pPr algn="ctr" fontAlgn="t"/>
                      <a:r>
                        <a:rPr lang="ru-RU" sz="1000" b="1" i="0" u="none" strike="noStrike" dirty="0" smtClean="0">
                          <a:solidFill>
                            <a:srgbClr val="000000"/>
                          </a:solidFill>
                          <a:effectLst/>
                          <a:latin typeface="Calibri"/>
                        </a:rPr>
                        <a:t>3</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организации и финансировании временного трудоустройства несовершеннолетних от 14 до 18 лет в свободное от учебы время, проживающих на территории Муниципального Образования Муниципальный Округ Княжево в </a:t>
                      </a:r>
                      <a:r>
                        <a:rPr lang="ru-RU" sz="900" u="none" strike="noStrike" dirty="0" smtClean="0">
                          <a:effectLst/>
                        </a:rPr>
                        <a:t>2020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904,4</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2"/>
                  </a:ext>
                </a:extLst>
              </a:tr>
              <a:tr h="198885">
                <a:tc>
                  <a:txBody>
                    <a:bodyPr/>
                    <a:lstStyle/>
                    <a:p>
                      <a:pPr algn="ctr" fontAlgn="t"/>
                      <a:r>
                        <a:rPr lang="ru-RU" sz="1000" b="1" i="0" u="none" strike="noStrike" dirty="0" smtClean="0">
                          <a:solidFill>
                            <a:srgbClr val="000000"/>
                          </a:solidFill>
                          <a:effectLst/>
                          <a:latin typeface="Calibri"/>
                        </a:rPr>
                        <a:t>4</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Осуществление благоустройства территории Муниципального Образования Муниципальный Округ Княжево в 2018 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44 085,4</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3"/>
                  </a:ext>
                </a:extLst>
              </a:tr>
              <a:tr h="295518">
                <a:tc>
                  <a:txBody>
                    <a:bodyPr/>
                    <a:lstStyle/>
                    <a:p>
                      <a:pPr algn="ctr" fontAlgn="t"/>
                      <a:r>
                        <a:rPr lang="ru-RU" sz="1000" b="1" i="0" u="none" strike="noStrike" dirty="0" smtClean="0">
                          <a:solidFill>
                            <a:srgbClr val="000000"/>
                          </a:solidFill>
                          <a:effectLst/>
                          <a:latin typeface="Calibri"/>
                        </a:rPr>
                        <a:t>5</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мероприятиях по охране окружающей среды, за исключением организации и осуществления мероприятий по экологическому контролю в </a:t>
                      </a:r>
                      <a:r>
                        <a:rPr lang="ru-RU" sz="900" u="none" strike="noStrike" dirty="0" smtClean="0">
                          <a:effectLst/>
                        </a:rPr>
                        <a:t>2020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200,0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4"/>
                  </a:ext>
                </a:extLst>
              </a:tr>
              <a:tr h="295518">
                <a:tc>
                  <a:txBody>
                    <a:bodyPr/>
                    <a:lstStyle/>
                    <a:p>
                      <a:pPr algn="ctr" fontAlgn="t"/>
                      <a:r>
                        <a:rPr lang="ru-RU" sz="1000" b="1" i="0" u="none" strike="noStrike" dirty="0" smtClean="0">
                          <a:solidFill>
                            <a:srgbClr val="000000"/>
                          </a:solidFill>
                          <a:effectLst/>
                          <a:latin typeface="Calibri"/>
                        </a:rPr>
                        <a:t>6</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Проведение работ по военно-патриотическому воспитанию граждан, проживающих на территории Муниципального Образования Муниципальный Округ Княжево в </a:t>
                      </a:r>
                      <a:r>
                        <a:rPr lang="ru-RU" sz="900" u="none" strike="noStrike" dirty="0" smtClean="0">
                          <a:effectLst/>
                        </a:rPr>
                        <a:t>2020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99,5</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5"/>
                  </a:ext>
                </a:extLst>
              </a:tr>
              <a:tr h="295518">
                <a:tc>
                  <a:txBody>
                    <a:bodyPr/>
                    <a:lstStyle/>
                    <a:p>
                      <a:pPr algn="ctr" fontAlgn="t"/>
                      <a:r>
                        <a:rPr lang="ru-RU" sz="1000" b="1" u="none" strike="noStrike" dirty="0" smtClean="0">
                          <a:effectLst/>
                        </a:rPr>
                        <a:t>7</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реализации мер по профилактике дорожно-транспортного травматизма на территории Муниципального Образования Муниципальный Округ Княжево в </a:t>
                      </a:r>
                      <a:r>
                        <a:rPr lang="ru-RU" sz="900" u="none" strike="noStrike" dirty="0" smtClean="0">
                          <a:effectLst/>
                        </a:rPr>
                        <a:t>2020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1 575,0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6"/>
                  </a:ext>
                </a:extLst>
              </a:tr>
              <a:tr h="490692">
                <a:tc>
                  <a:txBody>
                    <a:bodyPr/>
                    <a:lstStyle/>
                    <a:p>
                      <a:pPr algn="ctr" fontAlgn="t"/>
                      <a:r>
                        <a:rPr lang="ru-RU" sz="1000" b="1" u="none" strike="noStrike" dirty="0" smtClean="0">
                          <a:effectLst/>
                        </a:rPr>
                        <a:t>8</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профилактике терроризма и экстремизма,а также в минимизации и (или) ликвидации последствий их проявлений  на территории Муниципального Образования Муниципальный Округ Княжево в форме и порядке, установленных федеральным законодательством и законодательством Санкт-Петербурга в </a:t>
                      </a:r>
                      <a:r>
                        <a:rPr lang="ru-RU" sz="900" u="none" strike="noStrike" dirty="0" smtClean="0">
                          <a:effectLst/>
                        </a:rPr>
                        <a:t>2020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smtClean="0">
                          <a:effectLst/>
                        </a:rPr>
                        <a:t>150,0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7"/>
                  </a:ext>
                </a:extLst>
              </a:tr>
              <a:tr h="440270">
                <a:tc>
                  <a:txBody>
                    <a:bodyPr/>
                    <a:lstStyle/>
                    <a:p>
                      <a:pPr algn="ctr" fontAlgn="t"/>
                      <a:r>
                        <a:rPr lang="ru-RU" sz="1000" b="1" u="none" strike="noStrike" dirty="0" smtClean="0">
                          <a:effectLst/>
                        </a:rPr>
                        <a:t>9</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деятельности по профилактике правонарушений в Санкт-Петербурге в формах, установленных законодательством Санкт-Петербурга на территории Муниципального Образования Муниципальный Округ Княжево в </a:t>
                      </a:r>
                      <a:r>
                        <a:rPr lang="ru-RU" sz="900" u="none" strike="noStrike" dirty="0" smtClean="0">
                          <a:effectLst/>
                        </a:rPr>
                        <a:t>2020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smtClean="0">
                          <a:effectLst/>
                        </a:rPr>
                        <a:t>120,0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8"/>
                  </a:ext>
                </a:extLst>
              </a:tr>
              <a:tr h="440270">
                <a:tc>
                  <a:txBody>
                    <a:bodyPr/>
                    <a:lstStyle/>
                    <a:p>
                      <a:pPr algn="ctr" fontAlgn="t"/>
                      <a:r>
                        <a:rPr lang="ru-RU" sz="1000" b="1" u="none" strike="noStrike" dirty="0" smtClean="0">
                          <a:effectLst/>
                        </a:rPr>
                        <a:t>10</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Организация и проведение местных и участие в организации и проведении городских праздничных и иных зрелищных </a:t>
                      </a:r>
                      <a:r>
                        <a:rPr lang="ru-RU" sz="900" u="none" strike="noStrike" dirty="0" smtClean="0">
                          <a:effectLst/>
                        </a:rPr>
                        <a:t>мероприятий для </a:t>
                      </a:r>
                      <a:r>
                        <a:rPr lang="ru-RU" sz="900" u="none" strike="noStrike" dirty="0">
                          <a:effectLst/>
                        </a:rPr>
                        <a:t>жителей, проживающих на территории Муниципального Образования Муниципальный Округ Княжево в </a:t>
                      </a:r>
                      <a:r>
                        <a:rPr lang="ru-RU" sz="900" u="none" strike="noStrike" dirty="0" smtClean="0">
                          <a:effectLst/>
                        </a:rPr>
                        <a:t>2020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chemeClr val="dk1"/>
                          </a:solidFill>
                          <a:effectLst/>
                          <a:latin typeface="+mn-lt"/>
                        </a:rPr>
                        <a:t>11</a:t>
                      </a:r>
                      <a:r>
                        <a:rPr lang="ru-RU" sz="900" b="0" i="0" u="none" strike="noStrike" baseline="0" dirty="0" smtClean="0">
                          <a:solidFill>
                            <a:schemeClr val="dk1"/>
                          </a:solidFill>
                          <a:effectLst/>
                          <a:latin typeface="+mn-lt"/>
                        </a:rPr>
                        <a:t> 690,0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9"/>
                  </a:ext>
                </a:extLst>
              </a:tr>
              <a:tr h="295518">
                <a:tc>
                  <a:txBody>
                    <a:bodyPr/>
                    <a:lstStyle/>
                    <a:p>
                      <a:pPr algn="ctr" fontAlgn="t"/>
                      <a:r>
                        <a:rPr lang="ru-RU" sz="1000" b="1" u="none" strike="noStrike" dirty="0" smtClean="0">
                          <a:effectLst/>
                        </a:rPr>
                        <a:t>11</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Организация и проведение мероприятий по сохранению и развитию местных традиций и обрядов для жителей, проживающих на территории Муниципального Образования Муниципальный Округ Княжево в </a:t>
                      </a:r>
                      <a:r>
                        <a:rPr lang="ru-RU" sz="900" u="none" strike="noStrike" dirty="0" smtClean="0">
                          <a:effectLst/>
                        </a:rPr>
                        <a:t>2019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825,0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0"/>
                  </a:ext>
                </a:extLst>
              </a:tr>
              <a:tr h="295518">
                <a:tc>
                  <a:txBody>
                    <a:bodyPr/>
                    <a:lstStyle/>
                    <a:p>
                      <a:pPr algn="ctr" fontAlgn="t"/>
                      <a:r>
                        <a:rPr lang="ru-RU" sz="1000" b="1" u="none" strike="noStrike" dirty="0" smtClean="0">
                          <a:effectLst/>
                        </a:rPr>
                        <a:t>12</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Организация и проведение досуговых мероприятий для жителей, проживающих на территории Муниципального Образования Муниципальный Округ Княжево в </a:t>
                      </a:r>
                      <a:r>
                        <a:rPr lang="ru-RU" sz="900" u="none" strike="noStrike" dirty="0" smtClean="0">
                          <a:effectLst/>
                        </a:rPr>
                        <a:t>2020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5 208,0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1"/>
                  </a:ext>
                </a:extLst>
              </a:tr>
              <a:tr h="531107">
                <a:tc>
                  <a:txBody>
                    <a:bodyPr/>
                    <a:lstStyle/>
                    <a:p>
                      <a:pPr algn="ctr" fontAlgn="t"/>
                      <a:r>
                        <a:rPr lang="ru-RU" sz="1000" b="1" u="none" strike="noStrike" dirty="0" smtClean="0">
                          <a:effectLst/>
                        </a:rPr>
                        <a:t>13</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Обеспечение  условий для развития  физической культуры и массового спорта, организация и проведение официальных физкультурных мероприятий, физкультурно-оздоровительных мероприятий и спортивных мероприятий в </a:t>
                      </a:r>
                      <a:r>
                        <a:rPr lang="ru-RU" sz="900" u="none" strike="noStrike" dirty="0" smtClean="0">
                          <a:effectLst/>
                        </a:rPr>
                        <a:t>2020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1 255,7</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2"/>
                  </a:ext>
                </a:extLst>
              </a:tr>
              <a:tr h="729773">
                <a:tc>
                  <a:txBody>
                    <a:bodyPr/>
                    <a:lstStyle/>
                    <a:p>
                      <a:pPr algn="ctr" fontAlgn="t"/>
                      <a:r>
                        <a:rPr lang="ru-RU" sz="1000" b="1" u="none" strike="noStrike" dirty="0" smtClean="0">
                          <a:effectLst/>
                        </a:rPr>
                        <a:t>14</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Учреждение печатного средства массовой информации для опубликования муниципальных правовых актов, обсуждения проектов муниципальных правовых актов по вопросам местного значения, доведенная до сведения жителей официальной информации Муниципального Образования Муниципальный Округ Княжево официальной информации о социально-экономическом и культурном развитии муниципального образования, о развитии его общественной инфраструктуры и иной официальной информации в </a:t>
                      </a:r>
                      <a:r>
                        <a:rPr lang="ru-RU" sz="900" u="none" strike="noStrike" dirty="0" smtClean="0">
                          <a:effectLst/>
                        </a:rPr>
                        <a:t>2020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2 232,2</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3"/>
                  </a:ext>
                </a:extLst>
              </a:tr>
              <a:tr h="585022">
                <a:tc>
                  <a:txBody>
                    <a:bodyPr/>
                    <a:lstStyle/>
                    <a:p>
                      <a:pPr algn="ctr" fontAlgn="t"/>
                      <a:r>
                        <a:rPr lang="ru-RU" sz="1000" b="1" u="none" strike="noStrike" dirty="0" smtClean="0">
                          <a:effectLst/>
                        </a:rPr>
                        <a:t>15</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мероприятиях, способствующих созданию условий для реализации мер, направленных на укрепление межнационального и межконфессионального согласия, сохранение и развитие языков и культуры народов Российской Федерации, проживающих на территории Муниципального Образования Муниципальный Округ Княжево, социальную и культурную адаптацию мигрантов, профилактику межнациональных (межэтнических) конфликтов в </a:t>
                      </a:r>
                      <a:r>
                        <a:rPr lang="ru-RU" sz="900" u="none" strike="noStrike" dirty="0" smtClean="0">
                          <a:effectLst/>
                        </a:rPr>
                        <a:t>2020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a:effectLst/>
                        </a:rPr>
                        <a:t>без финансирования</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7940074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Контактная информация</a:t>
            </a:r>
            <a:endParaRPr lang="ru-RU" dirty="0"/>
          </a:p>
        </p:txBody>
      </p:sp>
      <p:sp>
        <p:nvSpPr>
          <p:cNvPr id="3" name="Объект 2"/>
          <p:cNvSpPr>
            <a:spLocks noGrp="1"/>
          </p:cNvSpPr>
          <p:nvPr>
            <p:ph idx="1"/>
          </p:nvPr>
        </p:nvSpPr>
        <p:spPr/>
        <p:txBody>
          <a:bodyPr>
            <a:normAutofit lnSpcReduction="10000"/>
          </a:bodyPr>
          <a:lstStyle/>
          <a:p>
            <a:r>
              <a:rPr lang="ru-RU" dirty="0"/>
              <a:t>Адрес: 198207, Санкт-Петербург, Ленинский проспект д.119</a:t>
            </a:r>
          </a:p>
          <a:p>
            <a:endParaRPr lang="ru-RU" dirty="0"/>
          </a:p>
          <a:p>
            <a:r>
              <a:rPr lang="ru-RU" dirty="0" smtClean="0"/>
              <a:t>E-mail</a:t>
            </a:r>
            <a:r>
              <a:rPr lang="ru-RU" dirty="0"/>
              <a:t>: momo-25@yandex.ru</a:t>
            </a:r>
          </a:p>
          <a:p>
            <a:endParaRPr lang="ru-RU" dirty="0"/>
          </a:p>
          <a:p>
            <a:r>
              <a:rPr lang="ru-RU" dirty="0"/>
              <a:t>Организационный отдел:</a:t>
            </a:r>
          </a:p>
          <a:p>
            <a:r>
              <a:rPr lang="ru-RU" dirty="0"/>
              <a:t>тел.: +7 (812) 377-15-17</a:t>
            </a:r>
          </a:p>
          <a:p>
            <a:r>
              <a:rPr lang="ru-RU" dirty="0"/>
              <a:t>факс: +7 (812) 377-21-37</a:t>
            </a:r>
          </a:p>
          <a:p>
            <a:endParaRPr lang="ru-RU" dirty="0"/>
          </a:p>
          <a:p>
            <a:r>
              <a:rPr lang="ru-RU" dirty="0"/>
              <a:t>Отдел опеки и попечительства - тел. :+7 (812) 372-20-86</a:t>
            </a:r>
          </a:p>
        </p:txBody>
      </p:sp>
    </p:spTree>
    <p:extLst>
      <p:ext uri="{BB962C8B-B14F-4D97-AF65-F5344CB8AC3E}">
        <p14:creationId xmlns:p14="http://schemas.microsoft.com/office/powerpoint/2010/main" val="1427069282"/>
      </p:ext>
    </p:extLst>
  </p:cSld>
  <p:clrMapOvr>
    <a:masterClrMapping/>
  </p:clrMapOvr>
  <p:timing>
    <p:tnLst>
      <p:par>
        <p:cTn id="1" dur="indefinite" restart="never" nodeType="tmRoot"/>
      </p:par>
    </p:tnLst>
  </p:timing>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939</TotalTime>
  <Words>1653</Words>
  <Application>Microsoft Office PowerPoint</Application>
  <PresentationFormat>Экран (4:3)</PresentationFormat>
  <Paragraphs>435</Paragraphs>
  <Slides>10</Slides>
  <Notes>4</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10</vt:i4>
      </vt:variant>
    </vt:vector>
  </HeadingPairs>
  <TitlesOfParts>
    <vt:vector size="18" baseType="lpstr">
      <vt:lpstr>Aharoni</vt:lpstr>
      <vt:lpstr>Arial</vt:lpstr>
      <vt:lpstr>Calibri</vt:lpstr>
      <vt:lpstr>Times New Roman</vt:lpstr>
      <vt:lpstr>Trebuchet MS</vt:lpstr>
      <vt:lpstr>Wingdings</vt:lpstr>
      <vt:lpstr>Wingdings 3</vt:lpstr>
      <vt:lpstr>Аспект</vt:lpstr>
      <vt:lpstr>   Внутригородское муниципальное образование муниципальный округ Княжево </vt:lpstr>
      <vt:lpstr>Основные характеристики МО</vt:lpstr>
      <vt:lpstr>Основные показатели социально-экономического развития</vt:lpstr>
      <vt:lpstr>Основные задачи и приоритетные направления бюджетной политики</vt:lpstr>
      <vt:lpstr>Основные характеристики бюджета</vt:lpstr>
      <vt:lpstr>Динамика поступления доходов в бюджет 2018 – 2022 гг. </vt:lpstr>
      <vt:lpstr>Структура доходов в 2020 году</vt:lpstr>
      <vt:lpstr>Динамика расходов местного бюджета в 2019 г. и на плановый период 2020 –2022 года</vt:lpstr>
      <vt:lpstr>Для реализации вопросов местного значения в 2020 году разработано и утверждено 15 ведомственных целевых программ, а именно:</vt:lpstr>
      <vt:lpstr>Контактная информация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Муниципальное образование муниципальный округ Княжево</dc:title>
  <dc:creator>Шепрут Анжела</dc:creator>
  <cp:lastModifiedBy>kazna</cp:lastModifiedBy>
  <cp:revision>39</cp:revision>
  <dcterms:created xsi:type="dcterms:W3CDTF">2018-06-13T13:21:40Z</dcterms:created>
  <dcterms:modified xsi:type="dcterms:W3CDTF">2019-12-20T12:38:40Z</dcterms:modified>
</cp:coreProperties>
</file>